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9" r:id="rId3"/>
    <p:sldId id="270" r:id="rId4"/>
    <p:sldId id="277" r:id="rId5"/>
    <p:sldId id="299" r:id="rId6"/>
    <p:sldId id="302" r:id="rId7"/>
    <p:sldId id="279" r:id="rId8"/>
    <p:sldId id="257" r:id="rId9"/>
    <p:sldId id="269" r:id="rId10"/>
    <p:sldId id="289" r:id="rId11"/>
    <p:sldId id="286" r:id="rId12"/>
    <p:sldId id="281" r:id="rId13"/>
    <p:sldId id="282" r:id="rId14"/>
    <p:sldId id="283" r:id="rId15"/>
    <p:sldId id="284" r:id="rId16"/>
    <p:sldId id="288" r:id="rId17"/>
    <p:sldId id="301" r:id="rId18"/>
    <p:sldId id="261" r:id="rId19"/>
    <p:sldId id="285" r:id="rId20"/>
    <p:sldId id="275" r:id="rId21"/>
    <p:sldId id="268" r:id="rId22"/>
    <p:sldId id="298" r:id="rId23"/>
    <p:sldId id="276" r:id="rId24"/>
    <p:sldId id="293" r:id="rId25"/>
    <p:sldId id="265" r:id="rId26"/>
    <p:sldId id="294" r:id="rId27"/>
    <p:sldId id="295" r:id="rId28"/>
    <p:sldId id="297" r:id="rId29"/>
    <p:sldId id="278"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94D02-8583-453D-BE11-DFAD18CEF825}" type="datetimeFigureOut">
              <a:rPr kumimoji="1" lang="ja-JP" altLang="en-US" smtClean="0"/>
              <a:pPr/>
              <a:t>2011/5/25</a:t>
            </a:fld>
            <a:endParaRPr kumimoji="1" lang="ja-JP" altLang="en-US" dirty="0"/>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C8E0B9-05AD-4620-9156-D91395BAB360}"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723A5-94F3-4E60-B0CD-EDDBFA28759D}" type="slidenum">
              <a:rPr lang="en-US" altLang="ja-JP"/>
              <a:pPr/>
              <a:t>8</a:t>
            </a:fld>
            <a:endParaRPr lang="en-US" altLang="ja-JP"/>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ja-JP"/>
              <a:t>Japan is prone to natural disasters, so NHK has always positioned disaster response as one of our main pillars. We play a unique, legally mandated role in delivering disaster information to the public so as to help save lives and property. And the public </a:t>
            </a:r>
            <a:r>
              <a:rPr lang="en-US" altLang="ja-JP" i="1"/>
              <a:t>expects</a:t>
            </a:r>
            <a:r>
              <a:rPr lang="en-US" altLang="ja-JP"/>
              <a:t> us to deliver that information. </a:t>
            </a:r>
          </a:p>
          <a:p>
            <a:r>
              <a:rPr lang="en-US" altLang="ja-JP"/>
              <a:t>This chart shows our ratings. As you can see, a huge number of people tuned in to NHK after the earthquake.  </a:t>
            </a:r>
          </a:p>
          <a:p>
            <a:r>
              <a:rPr lang="en-US" altLang="ja-JP"/>
              <a:t>Now, I’d like to show you a short clip of what NHK aired.</a:t>
            </a:r>
          </a:p>
          <a:p>
            <a:endParaRPr lang="en-US" altLang="ja-JP"/>
          </a:p>
          <a:p>
            <a:r>
              <a:rPr lang="ja-JP" altLang="en-US"/>
              <a:t>これまでも多くの地震と津波を経験してきた日本の公共放送として、ＮＨＫは国民の生命と財産を守るという使命がある。また災害対策基本法でもＮＨＫは国の唯一の指定報道機関とされている。的確で正確な情報をなるべく早く放送することが基本原則。</a:t>
            </a:r>
          </a:p>
          <a:p>
            <a:r>
              <a:rPr lang="ja-JP" altLang="en-US"/>
              <a:t>視聴者もそれを</a:t>
            </a:r>
            <a:r>
              <a:rPr lang="en-US" altLang="ja-JP"/>
              <a:t>NHK</a:t>
            </a:r>
            <a:r>
              <a:rPr lang="ja-JP" altLang="en-US"/>
              <a:t>に期待している。</a:t>
            </a:r>
          </a:p>
          <a:p>
            <a:endParaRPr lang="ja-JP" altLang="en-US"/>
          </a:p>
          <a:p>
            <a:r>
              <a:rPr lang="ja-JP" altLang="en-US"/>
              <a:t>これは、地震発生後の視聴率のチャートだが、</a:t>
            </a:r>
            <a:r>
              <a:rPr lang="en-US" altLang="ja-JP"/>
              <a:t>NHK</a:t>
            </a:r>
            <a:r>
              <a:rPr lang="ja-JP" altLang="en-US"/>
              <a:t>に人々はチャンネルを合わせたことが分かっていただけると思う。</a:t>
            </a:r>
          </a:p>
          <a:p>
            <a:r>
              <a:rPr lang="ja-JP" altLang="en-US"/>
              <a:t>では、ここで、</a:t>
            </a:r>
            <a:r>
              <a:rPr lang="en-US" altLang="ja-JP"/>
              <a:t>NHK</a:t>
            </a:r>
            <a:r>
              <a:rPr lang="ja-JP" altLang="en-US"/>
              <a:t>が何を放送したか、その映像をまとめた</a:t>
            </a:r>
            <a:r>
              <a:rPr lang="en-US" altLang="ja-JP"/>
              <a:t>VTR</a:t>
            </a:r>
            <a:r>
              <a:rPr lang="ja-JP" altLang="en-US"/>
              <a:t>をご覧ください。</a:t>
            </a:r>
          </a:p>
          <a:p>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67192D2-5A10-4658-8072-24734865CBDB}" type="slidenum">
              <a:rPr lang="en-US" altLang="ja-JP" smtClean="0">
                <a:latin typeface="Arial" charset="0"/>
                <a:ea typeface="ＭＳ Ｐゴシック" charset="-128"/>
              </a:rPr>
              <a:pPr/>
              <a:t>10</a:t>
            </a:fld>
            <a:endParaRPr lang="en-US" altLang="ja-JP" smtClean="0">
              <a:latin typeface="Arial" charset="0"/>
              <a:ea typeface="ＭＳ Ｐゴシック" charset="-128"/>
            </a:endParaRPr>
          </a:p>
        </p:txBody>
      </p:sp>
      <p:sp>
        <p:nvSpPr>
          <p:cNvPr id="24579" name="Rectangle 6"/>
          <p:cNvSpPr txBox="1">
            <a:spLocks noGrp="1" noChangeArrowheads="1"/>
          </p:cNvSpPr>
          <p:nvPr/>
        </p:nvSpPr>
        <p:spPr bwMode="auto">
          <a:xfrm>
            <a:off x="0" y="8686800"/>
            <a:ext cx="2947988" cy="423863"/>
          </a:xfrm>
          <a:prstGeom prst="rect">
            <a:avLst/>
          </a:prstGeom>
          <a:noFill/>
          <a:ln w="9525">
            <a:noFill/>
            <a:miter lim="800000"/>
            <a:headEnd/>
            <a:tailEnd/>
          </a:ln>
        </p:spPr>
        <p:txBody>
          <a:bodyPr lIns="92217" tIns="46109" rIns="92217" bIns="46109" anchor="b"/>
          <a:lstStyle/>
          <a:p>
            <a:pPr defTabSz="922338"/>
            <a:r>
              <a:rPr lang="en-US" altLang="ja-JP" sz="1200">
                <a:latin typeface="Times New Roman" pitchFamily="18" charset="0"/>
              </a:rPr>
              <a:t>080826</a:t>
            </a:r>
            <a:r>
              <a:rPr lang="ja-JP" altLang="en-US" sz="1200">
                <a:latin typeface="Times New Roman" pitchFamily="18" charset="0"/>
              </a:rPr>
              <a:t>スリランカ研修</a:t>
            </a:r>
          </a:p>
        </p:txBody>
      </p:sp>
      <p:sp>
        <p:nvSpPr>
          <p:cNvPr id="24580" name="Rectangle 7"/>
          <p:cNvSpPr txBox="1">
            <a:spLocks noGrp="1" noChangeArrowheads="1"/>
          </p:cNvSpPr>
          <p:nvPr/>
        </p:nvSpPr>
        <p:spPr bwMode="auto">
          <a:xfrm>
            <a:off x="3879850" y="8686800"/>
            <a:ext cx="2947988" cy="423863"/>
          </a:xfrm>
          <a:prstGeom prst="rect">
            <a:avLst/>
          </a:prstGeom>
          <a:noFill/>
          <a:ln w="9525">
            <a:noFill/>
            <a:miter lim="800000"/>
            <a:headEnd/>
            <a:tailEnd/>
          </a:ln>
        </p:spPr>
        <p:txBody>
          <a:bodyPr lIns="92217" tIns="46109" rIns="92217" bIns="46109" anchor="b"/>
          <a:lstStyle/>
          <a:p>
            <a:pPr algn="r" defTabSz="922338"/>
            <a:fld id="{8FD723A9-1584-4E9E-AF32-5F33070F1295}" type="slidenum">
              <a:rPr lang="en-US" altLang="ja-JP" sz="1200">
                <a:latin typeface="Times New Roman" pitchFamily="18" charset="0"/>
              </a:rPr>
              <a:pPr algn="r" defTabSz="922338"/>
              <a:t>10</a:t>
            </a:fld>
            <a:endParaRPr lang="en-US" altLang="ja-JP" sz="1200">
              <a:latin typeface="Times New Roman" pitchFamily="18" charset="0"/>
            </a:endParaRPr>
          </a:p>
        </p:txBody>
      </p:sp>
      <p:sp>
        <p:nvSpPr>
          <p:cNvPr id="24581" name="Rectangle 2"/>
          <p:cNvSpPr>
            <a:spLocks noGrp="1" noRot="1" noChangeAspect="1" noChangeArrowheads="1" noTextEdit="1"/>
          </p:cNvSpPr>
          <p:nvPr>
            <p:ph type="sldImg"/>
          </p:nvPr>
        </p:nvSpPr>
        <p:spPr>
          <a:xfrm>
            <a:off x="1198563" y="704850"/>
            <a:ext cx="4521200" cy="3390900"/>
          </a:xfrm>
          <a:ln/>
        </p:spPr>
      </p:sp>
      <p:sp>
        <p:nvSpPr>
          <p:cNvPr id="24582" name="Rectangle 3"/>
          <p:cNvSpPr>
            <a:spLocks noGrp="1" noChangeArrowheads="1"/>
          </p:cNvSpPr>
          <p:nvPr>
            <p:ph type="body" idx="1"/>
          </p:nvPr>
        </p:nvSpPr>
        <p:spPr>
          <a:xfrm>
            <a:off x="930275" y="4378325"/>
            <a:ext cx="5043488" cy="4095750"/>
          </a:xfrm>
          <a:noFill/>
          <a:ln/>
        </p:spPr>
        <p:txBody>
          <a:bodyPr lIns="92217" tIns="46109" rIns="92217" bIns="46109"/>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75F88CC-F0A6-43ED-957B-9C766E054D8A}" type="slidenum">
              <a:rPr kumimoji="1" lang="ja-JP" altLang="en-US" smtClean="0"/>
              <a:pPr/>
              <a:t>15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F3999-71FA-4790-B860-E256A54C8509}" type="slidenum">
              <a:rPr lang="en-US" altLang="ja-JP"/>
              <a:pPr/>
              <a:t>18</a:t>
            </a:fld>
            <a:endParaRPr lang="en-US" altLang="ja-JP"/>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r>
              <a:rPr lang="en-US" altLang="ja-JP" sz="1400" b="1"/>
              <a:t>A feature of High Definition TV (HDTV) </a:t>
            </a:r>
          </a:p>
          <a:p>
            <a:r>
              <a:rPr lang="en-US" altLang="ja-JP" sz="1400" b="1"/>
              <a:t>has a wide range of possible applications, </a:t>
            </a:r>
          </a:p>
          <a:p>
            <a:r>
              <a:rPr lang="en-US" altLang="ja-JP" sz="1400" b="1"/>
              <a:t>including not only broadcasting, DVD and movie production, but also art galleries, medicine, </a:t>
            </a:r>
            <a:r>
              <a:rPr lang="ja-JP" altLang="en-US" sz="1400" b="1"/>
              <a:t>　　　</a:t>
            </a:r>
          </a:p>
          <a:p>
            <a:r>
              <a:rPr lang="en-US" altLang="ja-JP" sz="1400" b="1"/>
              <a:t>printing and the preservation of cultural assets.</a:t>
            </a:r>
          </a:p>
          <a:p>
            <a:r>
              <a:rPr lang="en-US" altLang="ja-JP" sz="1400" b="1"/>
              <a:t>Our government is promoting studies on digital TV </a:t>
            </a:r>
            <a:r>
              <a:rPr lang="ja-JP" altLang="en-US" sz="1400" b="1"/>
              <a:t>　　　</a:t>
            </a:r>
          </a:p>
          <a:p>
            <a:r>
              <a:rPr lang="en-US" altLang="ja-JP" sz="1400" b="1"/>
              <a:t>as the hub of a home network connecting various home information appliances </a:t>
            </a:r>
          </a:p>
          <a:p>
            <a:r>
              <a:rPr lang="en-US" altLang="ja-JP" sz="1400" b="1"/>
              <a:t>and as a terminal to retrieve information </a:t>
            </a:r>
            <a:r>
              <a:rPr lang="ja-JP" altLang="en-US" sz="1400" b="1"/>
              <a:t>　</a:t>
            </a:r>
          </a:p>
          <a:p>
            <a:r>
              <a:rPr lang="ja-JP" altLang="en-US" sz="1400" b="1"/>
              <a:t>　</a:t>
            </a:r>
            <a:r>
              <a:rPr lang="en-US" altLang="ja-JP" sz="1400" b="1"/>
              <a:t>provided by municipalities.</a:t>
            </a:r>
          </a:p>
          <a:p>
            <a:r>
              <a:rPr lang="en-US" altLang="ja-JP" sz="1400" b="1"/>
              <a:t>In line with government policy, </a:t>
            </a:r>
          </a:p>
          <a:p>
            <a:r>
              <a:rPr lang="en-US" altLang="ja-JP" sz="1400" b="1"/>
              <a:t>we would like to develop TV into an integrated information terminal</a:t>
            </a:r>
            <a:r>
              <a:rPr lang="ja-JP" altLang="en-US" sz="1400" b="1"/>
              <a:t>（</a:t>
            </a:r>
            <a:r>
              <a:rPr lang="en-US" altLang="ja-JP" sz="1400" b="1"/>
              <a:t>Integrated Service TV). </a:t>
            </a:r>
            <a:r>
              <a:rPr lang="ja-JP" altLang="en-US" sz="1400" b="1"/>
              <a:t>　　　</a:t>
            </a:r>
            <a:r>
              <a:rPr lang="en-US" altLang="ja-JP" sz="1400" b="1"/>
              <a:t>TV as an integrated information terminal </a:t>
            </a:r>
          </a:p>
          <a:p>
            <a:r>
              <a:rPr lang="en-US" altLang="ja-JP" sz="1400" b="1"/>
              <a:t>must be at least 40-inch widescreen and HD, because TV is operated using a remote controller from a distance of several meters, </a:t>
            </a:r>
          </a:p>
          <a:p>
            <a:r>
              <a:rPr lang="en-US" altLang="ja-JP" sz="1400" b="1"/>
              <a:t>and has to show letters and still images </a:t>
            </a:r>
          </a:p>
          <a:p>
            <a:r>
              <a:rPr lang="ja-JP" altLang="en-US" sz="1400" b="1"/>
              <a:t>　　　　　　　</a:t>
            </a:r>
            <a:r>
              <a:rPr lang="en-US" altLang="ja-JP" sz="1400" b="1"/>
              <a:t>in minute detail.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C836CA9-5198-422B-9CF9-915BE19C99DB}" type="datetimeFigureOut">
              <a:rPr kumimoji="1" lang="ja-JP" altLang="en-US" smtClean="0"/>
              <a:pPr/>
              <a:t>2011/5/25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0BF82484-B681-47B9-950A-9FF71CA1FFF7}" type="slidenum">
              <a:rPr kumimoji="1" lang="ja-JP" altLang="en-US" smtClean="0"/>
              <a:pPr/>
              <a:t>&lt;#&gt;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C836CA9-5198-422B-9CF9-915BE19C99DB}" type="datetimeFigureOut">
              <a:rPr kumimoji="1" lang="ja-JP" altLang="en-US" smtClean="0"/>
              <a:pPr/>
              <a:t>2011/5/25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0BF82484-B681-47B9-950A-9FF71CA1FFF7}" type="slidenum">
              <a:rPr kumimoji="1" lang="ja-JP" altLang="en-US" smtClean="0"/>
              <a:pPr/>
              <a:t>&lt;#&gt;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C836CA9-5198-422B-9CF9-915BE19C99DB}" type="datetimeFigureOut">
              <a:rPr kumimoji="1" lang="ja-JP" altLang="en-US" smtClean="0"/>
              <a:pPr/>
              <a:t>2011/5/25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0BF82484-B681-47B9-950A-9FF71CA1FFF7}" type="slidenum">
              <a:rPr kumimoji="1" lang="ja-JP" altLang="en-US" smtClean="0"/>
              <a:pPr/>
              <a:t>&lt;#&gt;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dirty="0"/>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dirty="0"/>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263D1674-C914-485D-B66B-8DB2717E846D}" type="slidenum">
              <a:rPr lang="en-US" altLang="ja-JP"/>
              <a:pPr/>
              <a:t>&lt;#&gt;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C836CA9-5198-422B-9CF9-915BE19C99DB}" type="datetimeFigureOut">
              <a:rPr kumimoji="1" lang="ja-JP" altLang="en-US" smtClean="0"/>
              <a:pPr/>
              <a:t>2011/5/25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0BF82484-B681-47B9-950A-9FF71CA1FFF7}" type="slidenum">
              <a:rPr kumimoji="1" lang="ja-JP" altLang="en-US" smtClean="0"/>
              <a:pPr/>
              <a:t>&lt;#&gt;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C836CA9-5198-422B-9CF9-915BE19C99DB}" type="datetimeFigureOut">
              <a:rPr kumimoji="1" lang="ja-JP" altLang="en-US" smtClean="0"/>
              <a:pPr/>
              <a:t>2011/5/25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0BF82484-B681-47B9-950A-9FF71CA1FFF7}" type="slidenum">
              <a:rPr kumimoji="1" lang="ja-JP" altLang="en-US" smtClean="0"/>
              <a:pPr/>
              <a:t>&lt;#&gt;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C836CA9-5198-422B-9CF9-915BE19C99DB}" type="datetimeFigureOut">
              <a:rPr kumimoji="1" lang="ja-JP" altLang="en-US" smtClean="0"/>
              <a:pPr/>
              <a:t>2011/5/25</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0BF82484-B681-47B9-950A-9FF71CA1FFF7}" type="slidenum">
              <a:rPr kumimoji="1" lang="ja-JP" altLang="en-US" smtClean="0"/>
              <a:pPr/>
              <a:t>&lt;#&gt;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C836CA9-5198-422B-9CF9-915BE19C99DB}" type="datetimeFigureOut">
              <a:rPr kumimoji="1" lang="ja-JP" altLang="en-US" smtClean="0"/>
              <a:pPr/>
              <a:t>2011/5/25</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0BF82484-B681-47B9-950A-9FF71CA1FFF7}" type="slidenum">
              <a:rPr kumimoji="1" lang="ja-JP" altLang="en-US" smtClean="0"/>
              <a:pPr/>
              <a:t>&lt;#&gt;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C836CA9-5198-422B-9CF9-915BE19C99DB}" type="datetimeFigureOut">
              <a:rPr kumimoji="1" lang="ja-JP" altLang="en-US" smtClean="0"/>
              <a:pPr/>
              <a:t>2011/5/25</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0BF82484-B681-47B9-950A-9FF71CA1FFF7}" type="slidenum">
              <a:rPr kumimoji="1" lang="ja-JP" altLang="en-US" smtClean="0"/>
              <a:pPr/>
              <a:t>&lt;#&gt;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C836CA9-5198-422B-9CF9-915BE19C99DB}" type="datetimeFigureOut">
              <a:rPr kumimoji="1" lang="ja-JP" altLang="en-US" smtClean="0"/>
              <a:pPr/>
              <a:t>2011/5/25</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0BF82484-B681-47B9-950A-9FF71CA1FFF7}" type="slidenum">
              <a:rPr kumimoji="1" lang="ja-JP" altLang="en-US" smtClean="0"/>
              <a:pPr/>
              <a:t>&lt;#&gt;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C836CA9-5198-422B-9CF9-915BE19C99DB}" type="datetimeFigureOut">
              <a:rPr kumimoji="1" lang="ja-JP" altLang="en-US" smtClean="0"/>
              <a:pPr/>
              <a:t>2011/5/25</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0BF82484-B681-47B9-950A-9FF71CA1FFF7}" type="slidenum">
              <a:rPr kumimoji="1" lang="ja-JP" altLang="en-US" smtClean="0"/>
              <a:pPr/>
              <a:t>&lt;#&gt;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C836CA9-5198-422B-9CF9-915BE19C99DB}" type="datetimeFigureOut">
              <a:rPr kumimoji="1" lang="ja-JP" altLang="en-US" smtClean="0"/>
              <a:pPr/>
              <a:t>2011/5/25</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0BF82484-B681-47B9-950A-9FF71CA1FFF7}" type="slidenum">
              <a:rPr kumimoji="1" lang="ja-JP" altLang="en-US" smtClean="0"/>
              <a:pPr/>
              <a:t>&lt;#&gt;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36CA9-5198-422B-9CF9-915BE19C99DB}" type="datetimeFigureOut">
              <a:rPr kumimoji="1" lang="ja-JP" altLang="en-US" smtClean="0"/>
              <a:pPr/>
              <a:t>2011/5/25</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82484-B681-47B9-950A-9FF71CA1FFF7}"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412777"/>
            <a:ext cx="7846640" cy="1368151"/>
          </a:xfrm>
        </p:spPr>
        <p:txBody>
          <a:bodyPr/>
          <a:lstStyle/>
          <a:p>
            <a:r>
              <a:rPr kumimoji="1" lang="en-US" altLang="ja-JP" b="1" dirty="0" smtClean="0"/>
              <a:t>Broadcasting and Disasters </a:t>
            </a:r>
            <a:endParaRPr kumimoji="1" lang="ja-JP" altLang="en-US" b="1" dirty="0"/>
          </a:p>
        </p:txBody>
      </p:sp>
      <p:sp>
        <p:nvSpPr>
          <p:cNvPr id="3" name="サブタイトル 2"/>
          <p:cNvSpPr>
            <a:spLocks noGrp="1"/>
          </p:cNvSpPr>
          <p:nvPr>
            <p:ph type="subTitle" idx="1"/>
          </p:nvPr>
        </p:nvSpPr>
        <p:spPr>
          <a:xfrm>
            <a:off x="827584" y="3140968"/>
            <a:ext cx="7272808" cy="3168352"/>
          </a:xfrm>
        </p:spPr>
        <p:txBody>
          <a:bodyPr>
            <a:normAutofit fontScale="85000" lnSpcReduction="20000"/>
          </a:bodyPr>
          <a:lstStyle/>
          <a:p>
            <a:r>
              <a:rPr kumimoji="1" lang="en-US" altLang="ja-JP" sz="6200" dirty="0" smtClean="0">
                <a:solidFill>
                  <a:srgbClr val="C00000"/>
                </a:solidFill>
              </a:rPr>
              <a:t>Impact of Images that might change the course of History</a:t>
            </a:r>
          </a:p>
          <a:p>
            <a:endParaRPr lang="en-US" altLang="ja-JP" sz="3600" dirty="0" smtClean="0">
              <a:solidFill>
                <a:srgbClr val="C00000"/>
              </a:solidFill>
            </a:endParaRPr>
          </a:p>
          <a:p>
            <a:r>
              <a:rPr kumimoji="1" lang="en-US" altLang="ja-JP" sz="3600" dirty="0" smtClean="0">
                <a:solidFill>
                  <a:schemeClr val="tx1"/>
                </a:solidFill>
              </a:rPr>
              <a:t>Toshiyuki Sato (NHK-Japan)</a:t>
            </a:r>
            <a:endParaRPr kumimoji="1" lang="ja-JP" altLang="en-US" sz="36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p:cNvPicPr>
            <a:picLocks noChangeAspect="1" noChangeArrowheads="1"/>
          </p:cNvPicPr>
          <p:nvPr/>
        </p:nvPicPr>
        <p:blipFill>
          <a:blip r:embed="rId4" cstate="print"/>
          <a:srcRect/>
          <a:stretch>
            <a:fillRect/>
          </a:stretch>
        </p:blipFill>
        <p:spPr bwMode="auto">
          <a:xfrm>
            <a:off x="1258888" y="1557338"/>
            <a:ext cx="6624637" cy="4518025"/>
          </a:xfrm>
          <a:prstGeom prst="rect">
            <a:avLst/>
          </a:prstGeom>
          <a:noFill/>
          <a:ln w="9525">
            <a:noFill/>
            <a:miter lim="800000"/>
            <a:headEnd/>
            <a:tailEnd/>
          </a:ln>
        </p:spPr>
      </p:pic>
      <p:graphicFrame>
        <p:nvGraphicFramePr>
          <p:cNvPr id="2050" name="Object 5"/>
          <p:cNvGraphicFramePr>
            <a:graphicFrameLocks noChangeAspect="1"/>
          </p:cNvGraphicFramePr>
          <p:nvPr>
            <p:ph sz="half" idx="4294967295"/>
          </p:nvPr>
        </p:nvGraphicFramePr>
        <p:xfrm>
          <a:off x="8532813" y="115888"/>
          <a:ext cx="611187" cy="228600"/>
        </p:xfrm>
        <a:graphic>
          <a:graphicData uri="http://schemas.openxmlformats.org/presentationml/2006/ole">
            <p:oleObj spid="_x0000_s28674" name="Artwork" r:id="rId5" imgW="3802500" imgH="1417500" progId="">
              <p:embed/>
            </p:oleObj>
          </a:graphicData>
        </a:graphic>
      </p:graphicFrame>
      <p:sp>
        <p:nvSpPr>
          <p:cNvPr id="61446" name="AutoShape 6"/>
          <p:cNvSpPr>
            <a:spLocks noChangeArrowheads="1"/>
          </p:cNvSpPr>
          <p:nvPr/>
        </p:nvSpPr>
        <p:spPr bwMode="auto">
          <a:xfrm>
            <a:off x="5292725" y="2997200"/>
            <a:ext cx="3671888" cy="358775"/>
          </a:xfrm>
          <a:prstGeom prst="wedgeRectCallout">
            <a:avLst>
              <a:gd name="adj1" fmla="val -48528"/>
              <a:gd name="adj2" fmla="val 214157"/>
            </a:avLst>
          </a:prstGeom>
          <a:solidFill>
            <a:srgbClr val="00FFFF"/>
          </a:solidFill>
          <a:ln w="9525">
            <a:solidFill>
              <a:schemeClr val="tx1"/>
            </a:solidFill>
            <a:miter lim="800000"/>
            <a:headEnd/>
            <a:tailEnd/>
          </a:ln>
          <a:effectLst/>
        </p:spPr>
        <p:txBody>
          <a:bodyPr/>
          <a:lstStyle/>
          <a:p>
            <a:pPr algn="ctr">
              <a:defRPr/>
            </a:pPr>
            <a:r>
              <a:rPr lang="en-US" altLang="ja-JP" sz="1600" b="1">
                <a:effectLst>
                  <a:outerShdw blurRad="38100" dist="38100" dir="2700000" algn="tl">
                    <a:srgbClr val="FFFFFF"/>
                  </a:outerShdw>
                </a:effectLst>
                <a:ea typeface="ＭＳ Ｐゴシック" pitchFamily="50" charset="-128"/>
              </a:rPr>
              <a:t>Earthquake Early Warning (JMA)</a:t>
            </a:r>
          </a:p>
        </p:txBody>
      </p:sp>
      <p:sp>
        <p:nvSpPr>
          <p:cNvPr id="61448" name="AutoShape 8"/>
          <p:cNvSpPr>
            <a:spLocks noChangeArrowheads="1"/>
          </p:cNvSpPr>
          <p:nvPr/>
        </p:nvSpPr>
        <p:spPr bwMode="auto">
          <a:xfrm>
            <a:off x="6227763" y="4221163"/>
            <a:ext cx="2916237" cy="358775"/>
          </a:xfrm>
          <a:prstGeom prst="wedgeRectCallout">
            <a:avLst>
              <a:gd name="adj1" fmla="val -60019"/>
              <a:gd name="adj2" fmla="val 13273"/>
            </a:avLst>
          </a:prstGeom>
          <a:solidFill>
            <a:srgbClr val="00FFFF"/>
          </a:solidFill>
          <a:ln w="9525">
            <a:solidFill>
              <a:schemeClr val="tx1"/>
            </a:solidFill>
            <a:miter lim="800000"/>
            <a:headEnd/>
            <a:tailEnd/>
          </a:ln>
          <a:effectLst/>
        </p:spPr>
        <p:txBody>
          <a:bodyPr/>
          <a:lstStyle/>
          <a:p>
            <a:pPr algn="ctr">
              <a:defRPr/>
            </a:pPr>
            <a:r>
              <a:rPr lang="en-US" altLang="ja-JP" sz="1600" b="1">
                <a:effectLst>
                  <a:outerShdw blurRad="38100" dist="38100" dir="2700000" algn="tl">
                    <a:srgbClr val="FFFFFF"/>
                  </a:outerShdw>
                </a:effectLst>
                <a:ea typeface="ＭＳ Ｐゴシック" pitchFamily="50" charset="-128"/>
              </a:rPr>
              <a:t>Warning for strong tremors</a:t>
            </a:r>
          </a:p>
        </p:txBody>
      </p:sp>
      <p:sp>
        <p:nvSpPr>
          <p:cNvPr id="61449" name="AutoShape 9"/>
          <p:cNvSpPr>
            <a:spLocks noChangeArrowheads="1"/>
          </p:cNvSpPr>
          <p:nvPr/>
        </p:nvSpPr>
        <p:spPr bwMode="auto">
          <a:xfrm>
            <a:off x="5292725" y="5516563"/>
            <a:ext cx="2159000" cy="358775"/>
          </a:xfrm>
          <a:prstGeom prst="wedgeRectCallout">
            <a:avLst>
              <a:gd name="adj1" fmla="val -75222"/>
              <a:gd name="adj2" fmla="val -115046"/>
            </a:avLst>
          </a:prstGeom>
          <a:solidFill>
            <a:srgbClr val="00FFFF"/>
          </a:solidFill>
          <a:ln w="9525">
            <a:solidFill>
              <a:schemeClr val="tx1"/>
            </a:solidFill>
            <a:miter lim="800000"/>
            <a:headEnd/>
            <a:tailEnd/>
          </a:ln>
          <a:effectLst/>
        </p:spPr>
        <p:txBody>
          <a:bodyPr/>
          <a:lstStyle/>
          <a:p>
            <a:pPr algn="ctr">
              <a:defRPr/>
            </a:pPr>
            <a:r>
              <a:rPr lang="en-US" altLang="ja-JP" sz="1600" b="1">
                <a:effectLst>
                  <a:outerShdw blurRad="38100" dist="38100" dir="2700000" algn="tl">
                    <a:srgbClr val="FFFFFF"/>
                  </a:outerShdw>
                </a:effectLst>
                <a:ea typeface="ＭＳ Ｐゴシック" pitchFamily="50" charset="-128"/>
              </a:rPr>
              <a:t>Prefecture or area</a:t>
            </a:r>
          </a:p>
        </p:txBody>
      </p:sp>
      <p:sp>
        <p:nvSpPr>
          <p:cNvPr id="61450" name="AutoShape 10"/>
          <p:cNvSpPr>
            <a:spLocks noChangeArrowheads="1"/>
          </p:cNvSpPr>
          <p:nvPr/>
        </p:nvSpPr>
        <p:spPr bwMode="auto">
          <a:xfrm>
            <a:off x="1331913" y="5589588"/>
            <a:ext cx="719137" cy="358775"/>
          </a:xfrm>
          <a:prstGeom prst="wedgeRectCallout">
            <a:avLst>
              <a:gd name="adj1" fmla="val 132338"/>
              <a:gd name="adj2" fmla="val -257523"/>
            </a:avLst>
          </a:prstGeom>
          <a:solidFill>
            <a:srgbClr val="00FFFF"/>
          </a:solidFill>
          <a:ln w="9525">
            <a:solidFill>
              <a:schemeClr val="tx1"/>
            </a:solidFill>
            <a:miter lim="800000"/>
            <a:headEnd/>
            <a:tailEnd/>
          </a:ln>
          <a:effectLst/>
        </p:spPr>
        <p:txBody>
          <a:bodyPr/>
          <a:lstStyle/>
          <a:p>
            <a:pPr algn="ctr">
              <a:defRPr/>
            </a:pPr>
            <a:r>
              <a:rPr lang="en-US" altLang="ja-JP" sz="1600" b="1">
                <a:effectLst>
                  <a:outerShdw blurRad="38100" dist="38100" dir="2700000" algn="tl">
                    <a:srgbClr val="FFFFFF"/>
                  </a:outerShdw>
                </a:effectLst>
                <a:ea typeface="ＭＳ Ｐゴシック" pitchFamily="50" charset="-128"/>
              </a:rPr>
              <a:t>Map</a:t>
            </a:r>
          </a:p>
        </p:txBody>
      </p:sp>
      <p:sp>
        <p:nvSpPr>
          <p:cNvPr id="2056" name="Rectangle 11"/>
          <p:cNvSpPr>
            <a:spLocks noChangeArrowheads="1"/>
          </p:cNvSpPr>
          <p:nvPr/>
        </p:nvSpPr>
        <p:spPr bwMode="auto">
          <a:xfrm>
            <a:off x="1258888" y="549275"/>
            <a:ext cx="6624637" cy="803275"/>
          </a:xfrm>
          <a:prstGeom prst="rect">
            <a:avLst/>
          </a:prstGeom>
          <a:noFill/>
          <a:ln w="9525">
            <a:solidFill>
              <a:schemeClr val="tx1"/>
            </a:solidFill>
            <a:miter lim="800000"/>
            <a:headEnd/>
            <a:tailEnd/>
          </a:ln>
        </p:spPr>
        <p:txBody>
          <a:bodyPr anchor="ctr"/>
          <a:lstStyle/>
          <a:p>
            <a:pPr algn="ctr"/>
            <a:r>
              <a:rPr lang="en-US" altLang="ja-JP" sz="2800" b="1" u="sng" dirty="0">
                <a:solidFill>
                  <a:schemeClr val="accent2"/>
                </a:solidFill>
                <a:latin typeface="Times New Roman" pitchFamily="18" charset="0"/>
              </a:rPr>
              <a:t>Earthquake Early </a:t>
            </a:r>
            <a:r>
              <a:rPr lang="en-US" altLang="ja-JP" sz="2800" b="1" u="sng" dirty="0" smtClean="0">
                <a:solidFill>
                  <a:schemeClr val="accent2"/>
                </a:solidFill>
                <a:latin typeface="Times New Roman" pitchFamily="18" charset="0"/>
              </a:rPr>
              <a:t>Warning </a:t>
            </a:r>
            <a:r>
              <a:rPr lang="en-US" altLang="ja-JP" sz="2800" b="1" u="sng" dirty="0">
                <a:solidFill>
                  <a:schemeClr val="accent2"/>
                </a:solidFill>
                <a:latin typeface="Times New Roman" pitchFamily="18" charset="0"/>
              </a:rPr>
              <a:t>System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緊急地震速報ＣＧ画像"/>
          <p:cNvPicPr>
            <a:picLocks noChangeAspect="1" noChangeArrowheads="1"/>
          </p:cNvPicPr>
          <p:nvPr/>
        </p:nvPicPr>
        <p:blipFill>
          <a:blip r:embed="rId3" cstate="print"/>
          <a:srcRect/>
          <a:stretch>
            <a:fillRect/>
          </a:stretch>
        </p:blipFill>
        <p:spPr bwMode="auto">
          <a:xfrm>
            <a:off x="1115616" y="1412776"/>
            <a:ext cx="6696075" cy="4010025"/>
          </a:xfrm>
          <a:prstGeom prst="rect">
            <a:avLst/>
          </a:prstGeom>
          <a:noFill/>
          <a:ln w="9525">
            <a:noFill/>
            <a:miter lim="800000"/>
            <a:headEnd/>
            <a:tailEnd/>
          </a:ln>
        </p:spPr>
      </p:pic>
      <p:sp>
        <p:nvSpPr>
          <p:cNvPr id="3" name="Text Box 14"/>
          <p:cNvSpPr txBox="1">
            <a:spLocks noChangeArrowheads="1"/>
          </p:cNvSpPr>
          <p:nvPr/>
        </p:nvSpPr>
        <p:spPr bwMode="auto">
          <a:xfrm>
            <a:off x="2411760" y="2636912"/>
            <a:ext cx="987001" cy="461665"/>
          </a:xfrm>
          <a:prstGeom prst="rect">
            <a:avLst/>
          </a:prstGeom>
          <a:solidFill>
            <a:srgbClr val="FFCC00"/>
          </a:solidFill>
          <a:ln w="9525">
            <a:solidFill>
              <a:schemeClr val="bg1"/>
            </a:solidFill>
            <a:miter lim="800000"/>
            <a:headEnd/>
            <a:tailEnd/>
          </a:ln>
          <a:effectLst/>
        </p:spPr>
        <p:txBody>
          <a:bodyPr wrap="none">
            <a:spAutoFit/>
          </a:bodyPr>
          <a:lstStyle/>
          <a:p>
            <a:pPr>
              <a:defRPr/>
            </a:pPr>
            <a:r>
              <a:rPr lang="en-US" altLang="ja-JP" sz="2400" b="1" dirty="0">
                <a:effectLst>
                  <a:outerShdw blurRad="38100" dist="38100" dir="2700000" algn="tl">
                    <a:srgbClr val="FFFFFF"/>
                  </a:outerShdw>
                </a:effectLst>
              </a:rPr>
              <a:t>P</a:t>
            </a:r>
            <a:r>
              <a:rPr lang="en-US" altLang="ja-JP" sz="2000" b="1" dirty="0">
                <a:effectLst>
                  <a:outerShdw blurRad="38100" dist="38100" dir="2700000" algn="tl">
                    <a:srgbClr val="FFFFFF"/>
                  </a:outerShdw>
                </a:effectLst>
              </a:rPr>
              <a:t>-wave</a:t>
            </a:r>
          </a:p>
        </p:txBody>
      </p:sp>
      <p:sp>
        <p:nvSpPr>
          <p:cNvPr id="4" name="Text Box 15"/>
          <p:cNvSpPr txBox="1">
            <a:spLocks noChangeArrowheads="1"/>
          </p:cNvSpPr>
          <p:nvPr/>
        </p:nvSpPr>
        <p:spPr bwMode="auto">
          <a:xfrm>
            <a:off x="1907704" y="3212976"/>
            <a:ext cx="1152128" cy="461665"/>
          </a:xfrm>
          <a:prstGeom prst="rect">
            <a:avLst/>
          </a:prstGeom>
          <a:solidFill>
            <a:srgbClr val="FF3300"/>
          </a:solidFill>
          <a:ln w="9525">
            <a:solidFill>
              <a:schemeClr val="bg1"/>
            </a:solidFill>
            <a:miter lim="800000"/>
            <a:headEnd/>
            <a:tailEnd/>
          </a:ln>
          <a:effectLst/>
        </p:spPr>
        <p:txBody>
          <a:bodyPr wrap="square">
            <a:spAutoFit/>
          </a:bodyPr>
          <a:lstStyle/>
          <a:p>
            <a:pPr>
              <a:defRPr/>
            </a:pPr>
            <a:r>
              <a:rPr lang="en-US" altLang="ja-JP" sz="2400" b="1" dirty="0">
                <a:effectLst>
                  <a:outerShdw blurRad="38100" dist="38100" dir="2700000" algn="tl">
                    <a:srgbClr val="FFFFFF"/>
                  </a:outerShdw>
                </a:effectLst>
              </a:rPr>
              <a:t>S-</a:t>
            </a:r>
            <a:r>
              <a:rPr lang="en-US" altLang="ja-JP" sz="2000" b="1" dirty="0">
                <a:effectLst>
                  <a:outerShdw blurRad="38100" dist="38100" dir="2700000" algn="tl">
                    <a:srgbClr val="FFFFFF"/>
                  </a:outerShdw>
                </a:effectLst>
              </a:rPr>
              <a:t>wave</a:t>
            </a:r>
          </a:p>
        </p:txBody>
      </p:sp>
      <p:sp>
        <p:nvSpPr>
          <p:cNvPr id="5" name="Text Box 16"/>
          <p:cNvSpPr txBox="1">
            <a:spLocks noChangeArrowheads="1"/>
          </p:cNvSpPr>
          <p:nvPr/>
        </p:nvSpPr>
        <p:spPr bwMode="auto">
          <a:xfrm>
            <a:off x="3275856" y="2492896"/>
            <a:ext cx="1512168" cy="369332"/>
          </a:xfrm>
          <a:prstGeom prst="rect">
            <a:avLst/>
          </a:prstGeom>
          <a:solidFill>
            <a:srgbClr val="CC99FF"/>
          </a:solidFill>
          <a:ln w="9525">
            <a:solidFill>
              <a:schemeClr val="bg1"/>
            </a:solidFill>
            <a:miter lim="800000"/>
            <a:headEnd/>
            <a:tailEnd/>
          </a:ln>
          <a:effectLst/>
        </p:spPr>
        <p:txBody>
          <a:bodyPr wrap="square">
            <a:spAutoFit/>
          </a:bodyPr>
          <a:lstStyle/>
          <a:p>
            <a:pPr algn="ctr">
              <a:spcBef>
                <a:spcPct val="50000"/>
              </a:spcBef>
              <a:defRPr/>
            </a:pPr>
            <a:r>
              <a:rPr lang="en-US" altLang="ja-JP" b="1" dirty="0">
                <a:effectLst>
                  <a:outerShdw blurRad="38100" dist="38100" dir="2700000" algn="tl">
                    <a:srgbClr val="FFFFFF"/>
                  </a:outerShdw>
                </a:effectLst>
              </a:rPr>
              <a:t>seismograph</a:t>
            </a:r>
          </a:p>
        </p:txBody>
      </p:sp>
      <p:sp>
        <p:nvSpPr>
          <p:cNvPr id="6" name="Text Box 17"/>
          <p:cNvSpPr txBox="1">
            <a:spLocks noChangeArrowheads="1"/>
          </p:cNvSpPr>
          <p:nvPr/>
        </p:nvSpPr>
        <p:spPr bwMode="auto">
          <a:xfrm>
            <a:off x="4716016" y="2780928"/>
            <a:ext cx="792088" cy="400110"/>
          </a:xfrm>
          <a:prstGeom prst="rect">
            <a:avLst/>
          </a:prstGeom>
          <a:solidFill>
            <a:srgbClr val="EAEAEA"/>
          </a:solidFill>
          <a:ln w="9525">
            <a:solidFill>
              <a:schemeClr val="bg1"/>
            </a:solidFill>
            <a:miter lim="800000"/>
            <a:headEnd/>
            <a:tailEnd/>
          </a:ln>
          <a:effectLst/>
        </p:spPr>
        <p:txBody>
          <a:bodyPr wrap="square">
            <a:spAutoFit/>
          </a:bodyPr>
          <a:lstStyle/>
          <a:p>
            <a:pPr algn="ctr">
              <a:defRPr/>
            </a:pPr>
            <a:r>
              <a:rPr lang="en-US" altLang="ja-JP" sz="2000" b="1" dirty="0">
                <a:effectLst>
                  <a:outerShdw blurRad="38100" dist="38100" dir="2700000" algn="tl">
                    <a:srgbClr val="FFFFFF"/>
                  </a:outerShdw>
                </a:effectLst>
              </a:rPr>
              <a:t>JMA</a:t>
            </a:r>
          </a:p>
        </p:txBody>
      </p:sp>
      <p:sp>
        <p:nvSpPr>
          <p:cNvPr id="7" name="AutoShape 18"/>
          <p:cNvSpPr>
            <a:spLocks noChangeArrowheads="1"/>
          </p:cNvSpPr>
          <p:nvPr/>
        </p:nvSpPr>
        <p:spPr bwMode="auto">
          <a:xfrm>
            <a:off x="2123728" y="3933056"/>
            <a:ext cx="2058988" cy="1355725"/>
          </a:xfrm>
          <a:prstGeom prst="irregularSeal1">
            <a:avLst/>
          </a:prstGeom>
          <a:solidFill>
            <a:srgbClr val="FF66CC"/>
          </a:solidFill>
          <a:ln w="9525">
            <a:solidFill>
              <a:schemeClr val="tx1"/>
            </a:solidFill>
            <a:miter lim="800000"/>
            <a:headEnd/>
            <a:tailEnd/>
          </a:ln>
          <a:effectLst/>
        </p:spPr>
        <p:txBody>
          <a:bodyPr wrap="none" anchor="ctr"/>
          <a:lstStyle/>
          <a:p>
            <a:pPr algn="ctr">
              <a:defRPr/>
            </a:pPr>
            <a:r>
              <a:rPr lang="en-US" altLang="ja-JP" b="1" dirty="0" smtClean="0">
                <a:effectLst>
                  <a:outerShdw blurRad="38100" dist="38100" dir="2700000" algn="tl">
                    <a:srgbClr val="FFFFFF"/>
                  </a:outerShdw>
                </a:effectLst>
              </a:rPr>
              <a:t>Epicenter</a:t>
            </a:r>
            <a:endParaRPr lang="en-US" altLang="ja-JP" b="1" dirty="0">
              <a:effectLst>
                <a:outerShdw blurRad="38100" dist="38100" dir="2700000" algn="tl">
                  <a:srgbClr val="FFFFFF"/>
                </a:outerShdw>
              </a:effectLst>
            </a:endParaRPr>
          </a:p>
        </p:txBody>
      </p:sp>
      <p:sp>
        <p:nvSpPr>
          <p:cNvPr id="8" name="Rectangle 2"/>
          <p:cNvSpPr txBox="1">
            <a:spLocks noChangeArrowheads="1"/>
          </p:cNvSpPr>
          <p:nvPr/>
        </p:nvSpPr>
        <p:spPr>
          <a:xfrm>
            <a:off x="179512" y="476672"/>
            <a:ext cx="8712968" cy="803275"/>
          </a:xfrm>
          <a:prstGeom prst="rect">
            <a:avLst/>
          </a:prstGeom>
          <a:ln>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200" b="1" i="0" strike="noStrike" kern="1200" cap="none" spc="0" normalizeH="0" baseline="0" noProof="0" dirty="0" smtClean="0">
                <a:ln>
                  <a:noFill/>
                </a:ln>
                <a:solidFill>
                  <a:schemeClr val="accent2"/>
                </a:solidFill>
                <a:effectLst/>
                <a:uLnTx/>
                <a:uFillTx/>
                <a:latin typeface="+mj-lt"/>
                <a:ea typeface="+mj-ea"/>
                <a:cs typeface="+mj-cs"/>
              </a:rPr>
              <a:t>Earthquake Early Warning System </a:t>
            </a:r>
            <a:endParaRPr kumimoji="1" lang="en-US" altLang="ja-JP" sz="3200" b="1" i="0" strike="noStrike" kern="1200" cap="none" spc="0" normalizeH="0" baseline="0" noProof="0" dirty="0">
              <a:ln>
                <a:noFill/>
              </a:ln>
              <a:solidFill>
                <a:schemeClr val="accent2"/>
              </a:solidFill>
              <a:effectLst/>
              <a:uLnTx/>
              <a:uFillTx/>
              <a:latin typeface="+mj-lt"/>
              <a:ea typeface="+mj-ea"/>
              <a:cs typeface="+mj-cs"/>
            </a:endParaRPr>
          </a:p>
        </p:txBody>
      </p:sp>
      <p:graphicFrame>
        <p:nvGraphicFramePr>
          <p:cNvPr id="9" name="Object 19"/>
          <p:cNvGraphicFramePr>
            <a:graphicFrameLocks noChangeAspect="1"/>
          </p:cNvGraphicFramePr>
          <p:nvPr/>
        </p:nvGraphicFramePr>
        <p:xfrm>
          <a:off x="8555038" y="115888"/>
          <a:ext cx="588962" cy="222250"/>
        </p:xfrm>
        <a:graphic>
          <a:graphicData uri="http://schemas.openxmlformats.org/presentationml/2006/ole">
            <p:oleObj spid="_x0000_s27650" name="ビットマップ イメージ" r:id="rId4" imgW="2905531" imgH="1095528" progId="PBrush">
              <p:embed/>
            </p:oleObj>
          </a:graphicData>
        </a:graphic>
      </p:graphicFrame>
      <p:grpSp>
        <p:nvGrpSpPr>
          <p:cNvPr id="10" name="Group 21"/>
          <p:cNvGrpSpPr>
            <a:grpSpLocks/>
          </p:cNvGrpSpPr>
          <p:nvPr/>
        </p:nvGrpSpPr>
        <p:grpSpPr bwMode="auto">
          <a:xfrm>
            <a:off x="827088" y="5589588"/>
            <a:ext cx="7777162" cy="935037"/>
            <a:chOff x="1301" y="2886"/>
            <a:chExt cx="3245" cy="461"/>
          </a:xfrm>
        </p:grpSpPr>
        <p:sp>
          <p:nvSpPr>
            <p:cNvPr id="11" name="Rectangle 7"/>
            <p:cNvSpPr>
              <a:spLocks noChangeArrowheads="1"/>
            </p:cNvSpPr>
            <p:nvPr/>
          </p:nvSpPr>
          <p:spPr bwMode="auto">
            <a:xfrm>
              <a:off x="1301" y="2886"/>
              <a:ext cx="822" cy="461"/>
            </a:xfrm>
            <a:prstGeom prst="rect">
              <a:avLst/>
            </a:prstGeom>
            <a:solidFill>
              <a:srgbClr val="00E4A8">
                <a:alpha val="50195"/>
              </a:srgbClr>
            </a:solidFill>
            <a:ln w="9525">
              <a:solidFill>
                <a:srgbClr val="000000"/>
              </a:solidFill>
              <a:miter lim="800000"/>
              <a:headEnd/>
              <a:tailEnd/>
            </a:ln>
          </p:spPr>
          <p:txBody>
            <a:bodyPr lIns="53950" tIns="26975" rIns="53950" bIns="26975" anchor="ctr"/>
            <a:lstStyle/>
            <a:p>
              <a:pPr algn="ctr"/>
              <a:endParaRPr lang="en-US" altLang="ja-JP" sz="1400" b="1">
                <a:latin typeface="Times New Roman" pitchFamily="18" charset="0"/>
              </a:endParaRPr>
            </a:p>
            <a:p>
              <a:pPr algn="ctr"/>
              <a:r>
                <a:rPr lang="en-US" altLang="ja-JP" sz="1400" b="1">
                  <a:latin typeface="Times New Roman" pitchFamily="18" charset="0"/>
                </a:rPr>
                <a:t>High-performance seismograph</a:t>
              </a:r>
            </a:p>
            <a:p>
              <a:pPr algn="ctr"/>
              <a:r>
                <a:rPr lang="en-US" altLang="ja-JP" sz="1400" b="1">
                  <a:latin typeface="Times New Roman" pitchFamily="18" charset="0"/>
                </a:rPr>
                <a:t>detects the P-wave</a:t>
              </a:r>
            </a:p>
            <a:p>
              <a:pPr algn="ctr"/>
              <a:endParaRPr lang="en-US" altLang="ja-JP" sz="1400">
                <a:latin typeface="Times New Roman" pitchFamily="18" charset="0"/>
              </a:endParaRPr>
            </a:p>
          </p:txBody>
        </p:sp>
        <p:sp>
          <p:nvSpPr>
            <p:cNvPr id="12" name="Rectangle 8"/>
            <p:cNvSpPr>
              <a:spLocks noChangeArrowheads="1"/>
            </p:cNvSpPr>
            <p:nvPr/>
          </p:nvSpPr>
          <p:spPr bwMode="auto">
            <a:xfrm>
              <a:off x="2279" y="2886"/>
              <a:ext cx="1162" cy="461"/>
            </a:xfrm>
            <a:prstGeom prst="rect">
              <a:avLst/>
            </a:prstGeom>
            <a:solidFill>
              <a:srgbClr val="00E4A8">
                <a:alpha val="50195"/>
              </a:srgbClr>
            </a:solidFill>
            <a:ln w="9525">
              <a:solidFill>
                <a:srgbClr val="000000"/>
              </a:solidFill>
              <a:miter lim="800000"/>
              <a:headEnd/>
              <a:tailEnd/>
            </a:ln>
          </p:spPr>
          <p:txBody>
            <a:bodyPr lIns="53950" tIns="26975" rIns="53950" bIns="26975" anchor="ctr"/>
            <a:lstStyle/>
            <a:p>
              <a:pPr algn="ctr"/>
              <a:r>
                <a:rPr lang="en-US" altLang="ja-JP" sz="1400" b="1">
                  <a:latin typeface="Times New Roman" pitchFamily="18" charset="0"/>
                </a:rPr>
                <a:t>“Epicenter” “Magnitude” and</a:t>
              </a:r>
            </a:p>
            <a:p>
              <a:pPr algn="ctr"/>
              <a:r>
                <a:rPr lang="en-US" altLang="ja-JP" sz="1400" b="1">
                  <a:latin typeface="Times New Roman" pitchFamily="18" charset="0"/>
                </a:rPr>
                <a:t>“Seismic intensity” of the surrounding area are estimated within seconds</a:t>
              </a:r>
              <a:endParaRPr lang="en-US" altLang="ja-JP" sz="1400">
                <a:latin typeface="Times New Roman" pitchFamily="18" charset="0"/>
              </a:endParaRPr>
            </a:p>
          </p:txBody>
        </p:sp>
        <p:sp>
          <p:nvSpPr>
            <p:cNvPr id="13" name="Rectangle 9"/>
            <p:cNvSpPr>
              <a:spLocks noChangeArrowheads="1"/>
            </p:cNvSpPr>
            <p:nvPr/>
          </p:nvSpPr>
          <p:spPr bwMode="auto">
            <a:xfrm>
              <a:off x="3611" y="2886"/>
              <a:ext cx="935" cy="461"/>
            </a:xfrm>
            <a:prstGeom prst="rect">
              <a:avLst/>
            </a:prstGeom>
            <a:solidFill>
              <a:srgbClr val="00E4A8">
                <a:alpha val="50195"/>
              </a:srgbClr>
            </a:solidFill>
            <a:ln w="9525">
              <a:solidFill>
                <a:srgbClr val="000000"/>
              </a:solidFill>
              <a:miter lim="800000"/>
              <a:headEnd/>
              <a:tailEnd/>
            </a:ln>
          </p:spPr>
          <p:txBody>
            <a:bodyPr lIns="53950" tIns="26975" rIns="53950" bIns="26975" anchor="ctr"/>
            <a:lstStyle/>
            <a:p>
              <a:pPr algn="ctr"/>
              <a:endParaRPr lang="en-US" altLang="ja-JP" sz="1400" b="1">
                <a:latin typeface="Times New Roman" pitchFamily="18" charset="0"/>
              </a:endParaRPr>
            </a:p>
            <a:p>
              <a:pPr algn="ctr"/>
              <a:r>
                <a:rPr lang="en-US" altLang="ja-JP" sz="1400" b="1">
                  <a:latin typeface="Times New Roman" pitchFamily="18" charset="0"/>
                </a:rPr>
                <a:t>“possible strong tremors”</a:t>
              </a:r>
            </a:p>
            <a:p>
              <a:pPr algn="ctr"/>
              <a:r>
                <a:rPr lang="en-US" altLang="ja-JP" sz="1400" b="1">
                  <a:latin typeface="Times New Roman" pitchFamily="18" charset="0"/>
                </a:rPr>
                <a:t>before S-wave reaches surrounding area</a:t>
              </a:r>
            </a:p>
            <a:p>
              <a:pPr algn="ctr"/>
              <a:endParaRPr lang="en-US" altLang="ja-JP" sz="1400">
                <a:latin typeface="Times New Roman" pitchFamily="18" charset="0"/>
              </a:endParaRPr>
            </a:p>
          </p:txBody>
        </p:sp>
        <p:sp>
          <p:nvSpPr>
            <p:cNvPr id="14" name="AutoShape 10"/>
            <p:cNvSpPr>
              <a:spLocks noChangeArrowheads="1"/>
            </p:cNvSpPr>
            <p:nvPr/>
          </p:nvSpPr>
          <p:spPr bwMode="auto">
            <a:xfrm>
              <a:off x="2123" y="3029"/>
              <a:ext cx="156" cy="241"/>
            </a:xfrm>
            <a:prstGeom prst="rightArrow">
              <a:avLst>
                <a:gd name="adj1" fmla="val 50000"/>
                <a:gd name="adj2" fmla="val 25000"/>
              </a:avLst>
            </a:prstGeom>
            <a:solidFill>
              <a:srgbClr val="969696"/>
            </a:solidFill>
            <a:ln w="9525">
              <a:solidFill>
                <a:srgbClr val="000000"/>
              </a:solidFill>
              <a:miter lim="800000"/>
              <a:headEnd/>
              <a:tailEnd/>
            </a:ln>
          </p:spPr>
          <p:txBody>
            <a:bodyPr anchor="ctr"/>
            <a:lstStyle/>
            <a:p>
              <a:pPr algn="ctr"/>
              <a:endParaRPr lang="ja-JP" altLang="ja-JP" sz="2400">
                <a:latin typeface="Times New Roman" pitchFamily="18" charset="0"/>
              </a:endParaRPr>
            </a:p>
          </p:txBody>
        </p:sp>
        <p:sp>
          <p:nvSpPr>
            <p:cNvPr id="15" name="AutoShape 11"/>
            <p:cNvSpPr>
              <a:spLocks noChangeArrowheads="1"/>
            </p:cNvSpPr>
            <p:nvPr/>
          </p:nvSpPr>
          <p:spPr bwMode="auto">
            <a:xfrm>
              <a:off x="3441" y="3029"/>
              <a:ext cx="170" cy="241"/>
            </a:xfrm>
            <a:prstGeom prst="rightArrow">
              <a:avLst>
                <a:gd name="adj1" fmla="val 50000"/>
                <a:gd name="adj2" fmla="val 25000"/>
              </a:avLst>
            </a:prstGeom>
            <a:solidFill>
              <a:srgbClr val="969696"/>
            </a:solidFill>
            <a:ln w="9525">
              <a:solidFill>
                <a:srgbClr val="000000"/>
              </a:solidFill>
              <a:miter lim="800000"/>
              <a:headEnd/>
              <a:tailEnd/>
            </a:ln>
          </p:spPr>
          <p:txBody>
            <a:bodyPr anchor="ctr"/>
            <a:lstStyle/>
            <a:p>
              <a:pPr algn="ctr"/>
              <a:endParaRPr lang="ja-JP" altLang="ja-JP" sz="2400">
                <a:latin typeface="Times New Roman" pitchFamily="18"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Two Waves of Quakes</a:t>
            </a:r>
            <a:endParaRPr kumimoji="1" lang="ja-JP" altLang="en-US" dirty="0"/>
          </a:p>
        </p:txBody>
      </p:sp>
      <p:sp>
        <p:nvSpPr>
          <p:cNvPr id="3" name="テキスト プレースホルダ 2"/>
          <p:cNvSpPr>
            <a:spLocks noGrp="1"/>
          </p:cNvSpPr>
          <p:nvPr>
            <p:ph type="body" idx="1"/>
          </p:nvPr>
        </p:nvSpPr>
        <p:spPr/>
        <p:txBody>
          <a:bodyPr>
            <a:noAutofit/>
          </a:bodyPr>
          <a:lstStyle/>
          <a:p>
            <a:r>
              <a:rPr kumimoji="1" lang="en-US" altLang="ja-JP" sz="4000" dirty="0" smtClean="0">
                <a:solidFill>
                  <a:srgbClr val="0070C0"/>
                </a:solidFill>
              </a:rPr>
              <a:t>Primary-Wave</a:t>
            </a:r>
            <a:endParaRPr kumimoji="1" lang="ja-JP" altLang="en-US" sz="4000" dirty="0">
              <a:solidFill>
                <a:srgbClr val="0070C0"/>
              </a:solidFill>
            </a:endParaRPr>
          </a:p>
        </p:txBody>
      </p:sp>
      <p:sp>
        <p:nvSpPr>
          <p:cNvPr id="4" name="コンテンツ プレースホルダ 3"/>
          <p:cNvSpPr>
            <a:spLocks noGrp="1"/>
          </p:cNvSpPr>
          <p:nvPr>
            <p:ph sz="half" idx="2"/>
          </p:nvPr>
        </p:nvSpPr>
        <p:spPr/>
        <p:txBody>
          <a:bodyPr/>
          <a:lstStyle/>
          <a:p>
            <a:endParaRPr kumimoji="1" lang="en-US" altLang="ja-JP" dirty="0" smtClean="0"/>
          </a:p>
          <a:p>
            <a:endParaRPr lang="en-US" altLang="ja-JP" dirty="0" smtClean="0"/>
          </a:p>
          <a:p>
            <a:endParaRPr kumimoji="1" lang="en-US" altLang="ja-JP" dirty="0" smtClean="0"/>
          </a:p>
          <a:p>
            <a:endParaRPr lang="en-US" altLang="ja-JP" dirty="0" smtClean="0"/>
          </a:p>
          <a:p>
            <a:r>
              <a:rPr kumimoji="1" lang="en-US" altLang="ja-JP" sz="3200" dirty="0" smtClean="0"/>
              <a:t>8 km/Sec</a:t>
            </a:r>
          </a:p>
          <a:p>
            <a:r>
              <a:rPr lang="en-US" altLang="ja-JP" sz="3200" dirty="0" smtClean="0"/>
              <a:t>Travels fast but not hazardous</a:t>
            </a:r>
            <a:endParaRPr kumimoji="1" lang="ja-JP" altLang="en-US" sz="3200" dirty="0"/>
          </a:p>
        </p:txBody>
      </p:sp>
      <p:sp>
        <p:nvSpPr>
          <p:cNvPr id="5" name="テキスト プレースホルダ 4"/>
          <p:cNvSpPr>
            <a:spLocks noGrp="1"/>
          </p:cNvSpPr>
          <p:nvPr>
            <p:ph type="body" sz="quarter" idx="3"/>
          </p:nvPr>
        </p:nvSpPr>
        <p:spPr/>
        <p:txBody>
          <a:bodyPr>
            <a:noAutofit/>
          </a:bodyPr>
          <a:lstStyle/>
          <a:p>
            <a:r>
              <a:rPr kumimoji="1" lang="en-US" altLang="ja-JP" sz="4000" dirty="0" smtClean="0">
                <a:solidFill>
                  <a:srgbClr val="FF0000"/>
                </a:solidFill>
              </a:rPr>
              <a:t>Secondary-Wave</a:t>
            </a:r>
            <a:endParaRPr kumimoji="1" lang="ja-JP" altLang="en-US" sz="4000" dirty="0">
              <a:solidFill>
                <a:srgbClr val="FF0000"/>
              </a:solidFill>
            </a:endParaRPr>
          </a:p>
        </p:txBody>
      </p:sp>
      <p:sp>
        <p:nvSpPr>
          <p:cNvPr id="6" name="コンテンツ プレースホルダ 5"/>
          <p:cNvSpPr>
            <a:spLocks noGrp="1"/>
          </p:cNvSpPr>
          <p:nvPr>
            <p:ph sz="quarter" idx="4"/>
          </p:nvPr>
        </p:nvSpPr>
        <p:spPr/>
        <p:txBody>
          <a:bodyPr/>
          <a:lstStyle/>
          <a:p>
            <a:endParaRPr kumimoji="1" lang="en-US" altLang="ja-JP" dirty="0" smtClean="0"/>
          </a:p>
          <a:p>
            <a:endParaRPr lang="en-US" altLang="ja-JP" dirty="0" smtClean="0"/>
          </a:p>
          <a:p>
            <a:endParaRPr kumimoji="1" lang="en-US" altLang="ja-JP" dirty="0" smtClean="0"/>
          </a:p>
          <a:p>
            <a:endParaRPr lang="en-US" altLang="ja-JP" dirty="0" smtClean="0"/>
          </a:p>
          <a:p>
            <a:r>
              <a:rPr kumimoji="1" lang="en-US" altLang="ja-JP" sz="3200" dirty="0" smtClean="0"/>
              <a:t>4 km/Sec</a:t>
            </a:r>
          </a:p>
          <a:p>
            <a:r>
              <a:rPr lang="en-US" altLang="ja-JP" sz="3200" dirty="0" smtClean="0"/>
              <a:t>Major Wave  and </a:t>
            </a:r>
          </a:p>
          <a:p>
            <a:pPr>
              <a:buNone/>
            </a:pPr>
            <a:r>
              <a:rPr lang="en-US" altLang="ja-JP" sz="3200" dirty="0" smtClean="0"/>
              <a:t>     can be hazardous</a:t>
            </a:r>
            <a:endParaRPr kumimoji="1" lang="ja-JP" altLang="en-US" sz="3200" dirty="0"/>
          </a:p>
        </p:txBody>
      </p:sp>
      <p:sp>
        <p:nvSpPr>
          <p:cNvPr id="7" name="右矢印 6"/>
          <p:cNvSpPr/>
          <p:nvPr/>
        </p:nvSpPr>
        <p:spPr>
          <a:xfrm>
            <a:off x="1403648" y="2996952"/>
            <a:ext cx="24482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5004048" y="2420888"/>
            <a:ext cx="1872208" cy="1656184"/>
          </a:xfrm>
          <a:prstGeom prst="rightArrow">
            <a:avLst>
              <a:gd name="adj1" fmla="val 3284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fontScale="90000"/>
          </a:bodyPr>
          <a:lstStyle/>
          <a:p>
            <a:r>
              <a:rPr kumimoji="1" lang="en-US" altLang="ja-JP" dirty="0" smtClean="0"/>
              <a:t>How waves travel.</a:t>
            </a:r>
            <a:br>
              <a:rPr kumimoji="1" lang="en-US" altLang="ja-JP" dirty="0" smtClean="0"/>
            </a:br>
            <a:r>
              <a:rPr lang="en-US" altLang="ja-JP" sz="3600" dirty="0" smtClean="0"/>
              <a:t>(If you are 80Km away from epicenter…)</a:t>
            </a:r>
            <a:endParaRPr kumimoji="1" lang="ja-JP" altLang="en-US" sz="3600" dirty="0"/>
          </a:p>
        </p:txBody>
      </p:sp>
      <p:sp>
        <p:nvSpPr>
          <p:cNvPr id="14" name="コンテンツ プレースホルダ 13"/>
          <p:cNvSpPr>
            <a:spLocks noGrp="1"/>
          </p:cNvSpPr>
          <p:nvPr>
            <p:ph idx="1"/>
          </p:nvPr>
        </p:nvSpPr>
        <p:spPr/>
        <p:txBody>
          <a:bodyPr/>
          <a:lstStyle/>
          <a:p>
            <a:r>
              <a:rPr kumimoji="1" lang="en-US" altLang="ja-JP" dirty="0" smtClean="0"/>
              <a:t>Epicenter				You are here</a:t>
            </a:r>
          </a:p>
          <a:p>
            <a:endParaRPr lang="en-US" altLang="ja-JP" dirty="0" smtClean="0"/>
          </a:p>
          <a:p>
            <a:endParaRPr kumimoji="1" lang="en-US" altLang="ja-JP" dirty="0" smtClean="0"/>
          </a:p>
          <a:p>
            <a:pPr lvl="5">
              <a:buNone/>
            </a:pPr>
            <a:r>
              <a:rPr kumimoji="1" lang="en-US" altLang="ja-JP" sz="2800" dirty="0" smtClean="0"/>
              <a:t>P-Wave  </a:t>
            </a:r>
            <a:r>
              <a:rPr lang="en-US" altLang="ja-JP" sz="2800" dirty="0" smtClean="0"/>
              <a:t> reaches  in 10  </a:t>
            </a:r>
            <a:r>
              <a:rPr kumimoji="1" lang="en-US" altLang="ja-JP" sz="2800" dirty="0" smtClean="0"/>
              <a:t>sec..</a:t>
            </a:r>
            <a:endParaRPr kumimoji="1" lang="ja-JP" altLang="en-US" sz="2800" dirty="0"/>
          </a:p>
        </p:txBody>
      </p:sp>
      <p:sp>
        <p:nvSpPr>
          <p:cNvPr id="8" name="爆発 2 7"/>
          <p:cNvSpPr/>
          <p:nvPr/>
        </p:nvSpPr>
        <p:spPr>
          <a:xfrm>
            <a:off x="1115616" y="2996952"/>
            <a:ext cx="914400" cy="914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小波 8"/>
          <p:cNvSpPr/>
          <p:nvPr/>
        </p:nvSpPr>
        <p:spPr>
          <a:xfrm>
            <a:off x="2195736" y="2780928"/>
            <a:ext cx="4104456" cy="144016"/>
          </a:xfrm>
          <a:prstGeom prst="doubleWave">
            <a:avLst>
              <a:gd name="adj1" fmla="val 6250"/>
              <a:gd name="adj2" fmla="val 3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 抜出し 10"/>
          <p:cNvSpPr/>
          <p:nvPr/>
        </p:nvSpPr>
        <p:spPr>
          <a:xfrm rot="5400000">
            <a:off x="6156176" y="2636912"/>
            <a:ext cx="648072" cy="504056"/>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マイル 14"/>
          <p:cNvSpPr/>
          <p:nvPr/>
        </p:nvSpPr>
        <p:spPr>
          <a:xfrm>
            <a:off x="7236296" y="3429000"/>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en-US" altLang="ja-JP"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How  quake waves travel.</a:t>
            </a:r>
            <a:br>
              <a:rPr kumimoji="1" lang="en-US" altLang="ja-JP"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altLang="ja-JP"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(If you are 80Km away from epicenter…)</a:t>
            </a:r>
            <a:endParaRPr kumimoji="1" lang="ja-JP"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コンテンツ プレースホルダ 13"/>
          <p:cNvSpPr>
            <a:spLocks noGrp="1"/>
          </p:cNvSpPr>
          <p:nvPr>
            <p:ph idx="1"/>
          </p:nvPr>
        </p:nvSpPr>
        <p:spPr>
          <a:xfrm>
            <a:off x="323528" y="1628800"/>
            <a:ext cx="8291264" cy="4497363"/>
          </a:xfrm>
        </p:spPr>
        <p:txBody>
          <a:bodyPr/>
          <a:lstStyle/>
          <a:p>
            <a:pPr>
              <a:buNone/>
            </a:pPr>
            <a:r>
              <a:rPr kumimoji="1" lang="en-US" altLang="ja-JP" dirty="0" smtClean="0"/>
              <a:t>Epicenter				          You are here</a:t>
            </a:r>
          </a:p>
          <a:p>
            <a:endParaRPr lang="en-US" altLang="ja-JP" dirty="0" smtClean="0"/>
          </a:p>
          <a:p>
            <a:pPr lvl="5">
              <a:buNone/>
            </a:pPr>
            <a:endParaRPr lang="en-US" altLang="ja-JP" dirty="0" smtClean="0"/>
          </a:p>
          <a:p>
            <a:pPr lvl="5">
              <a:buNone/>
            </a:pPr>
            <a:r>
              <a:rPr kumimoji="1" lang="en-US" altLang="ja-JP" sz="2800" dirty="0" smtClean="0"/>
              <a:t>P-Wave </a:t>
            </a:r>
            <a:r>
              <a:rPr lang="en-US" altLang="ja-JP" sz="2800" dirty="0" smtClean="0"/>
              <a:t>reaches  in </a:t>
            </a:r>
            <a:r>
              <a:rPr kumimoji="1" lang="en-US" altLang="ja-JP" sz="3600" dirty="0" smtClean="0">
                <a:solidFill>
                  <a:srgbClr val="FF0000"/>
                </a:solidFill>
              </a:rPr>
              <a:t>10</a:t>
            </a:r>
            <a:r>
              <a:rPr kumimoji="1" lang="en-US" altLang="ja-JP" sz="2800" dirty="0" smtClean="0"/>
              <a:t>  sec..</a:t>
            </a:r>
          </a:p>
          <a:p>
            <a:pPr lvl="5">
              <a:buNone/>
            </a:pPr>
            <a:r>
              <a:rPr lang="en-US" altLang="ja-JP" sz="2800" dirty="0" smtClean="0"/>
              <a:t>            </a:t>
            </a:r>
          </a:p>
          <a:p>
            <a:pPr lvl="5">
              <a:buNone/>
            </a:pPr>
            <a:r>
              <a:rPr lang="en-US" altLang="ja-JP" sz="2800" dirty="0" smtClean="0"/>
              <a:t>                        </a:t>
            </a:r>
            <a:r>
              <a:rPr kumimoji="1" lang="en-US" altLang="ja-JP" sz="2800" dirty="0" smtClean="0"/>
              <a:t>S-Wave </a:t>
            </a:r>
            <a:r>
              <a:rPr kumimoji="1" lang="en-US" altLang="ja-JP" sz="3600" dirty="0" smtClean="0">
                <a:solidFill>
                  <a:srgbClr val="FF0000"/>
                </a:solidFill>
              </a:rPr>
              <a:t>20</a:t>
            </a:r>
            <a:r>
              <a:rPr kumimoji="1" lang="en-US" altLang="ja-JP" sz="2800" dirty="0" smtClean="0"/>
              <a:t> Sec. to reach</a:t>
            </a:r>
            <a:endParaRPr kumimoji="1" lang="ja-JP" altLang="en-US" sz="2800" dirty="0"/>
          </a:p>
        </p:txBody>
      </p:sp>
      <p:sp>
        <p:nvSpPr>
          <p:cNvPr id="8" name="爆発 2 7"/>
          <p:cNvSpPr/>
          <p:nvPr/>
        </p:nvSpPr>
        <p:spPr>
          <a:xfrm>
            <a:off x="1115616" y="2996952"/>
            <a:ext cx="914400" cy="914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小波 8"/>
          <p:cNvSpPr/>
          <p:nvPr/>
        </p:nvSpPr>
        <p:spPr>
          <a:xfrm>
            <a:off x="2339752" y="2708920"/>
            <a:ext cx="3888432" cy="216024"/>
          </a:xfrm>
          <a:prstGeom prst="doubleWave">
            <a:avLst>
              <a:gd name="adj1" fmla="val 6250"/>
              <a:gd name="adj2" fmla="val 3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 抜出し 10"/>
          <p:cNvSpPr/>
          <p:nvPr/>
        </p:nvSpPr>
        <p:spPr>
          <a:xfrm rot="5400000">
            <a:off x="6156176" y="2636912"/>
            <a:ext cx="648072" cy="504056"/>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マイル 14"/>
          <p:cNvSpPr/>
          <p:nvPr/>
        </p:nvSpPr>
        <p:spPr>
          <a:xfrm>
            <a:off x="7236296" y="3429000"/>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sp>
        <p:nvSpPr>
          <p:cNvPr id="10" name="大波 9"/>
          <p:cNvSpPr/>
          <p:nvPr/>
        </p:nvSpPr>
        <p:spPr>
          <a:xfrm>
            <a:off x="2339752" y="4221088"/>
            <a:ext cx="1152128" cy="1800200"/>
          </a:xfrm>
          <a:prstGeom prst="wave">
            <a:avLst>
              <a:gd name="adj1" fmla="val 12500"/>
              <a:gd name="adj2" fmla="val 13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 組合せ 11"/>
          <p:cNvSpPr/>
          <p:nvPr/>
        </p:nvSpPr>
        <p:spPr>
          <a:xfrm rot="16200000">
            <a:off x="3275856" y="4653136"/>
            <a:ext cx="1584176" cy="1008112"/>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kumimoji="1" lang="en-US" altLang="ja-JP" dirty="0" smtClean="0"/>
              <a:t>If Seismographs are located close to epicenter, …</a:t>
            </a:r>
            <a:endParaRPr kumimoji="1" lang="ja-JP" altLang="en-US" dirty="0"/>
          </a:p>
        </p:txBody>
      </p:sp>
      <p:sp>
        <p:nvSpPr>
          <p:cNvPr id="5" name="コンテンツ プレースホルダ 4"/>
          <p:cNvSpPr>
            <a:spLocks noGrp="1"/>
          </p:cNvSpPr>
          <p:nvPr>
            <p:ph idx="1"/>
          </p:nvPr>
        </p:nvSpPr>
        <p:spPr>
          <a:xfrm>
            <a:off x="467544" y="1556792"/>
            <a:ext cx="8229600" cy="4525963"/>
          </a:xfrm>
        </p:spPr>
        <p:txBody>
          <a:bodyPr>
            <a:normAutofit fontScale="25000" lnSpcReduction="20000"/>
          </a:bodyPr>
          <a:lstStyle/>
          <a:p>
            <a:pPr>
              <a:buNone/>
            </a:pPr>
            <a:r>
              <a:rPr lang="en-US" altLang="ja-JP" sz="12800" dirty="0" smtClean="0"/>
              <a:t>Epicenter	</a:t>
            </a:r>
            <a:r>
              <a:rPr lang="en-US" altLang="ja-JP" sz="9800" dirty="0" smtClean="0"/>
              <a:t>			</a:t>
            </a:r>
            <a:r>
              <a:rPr lang="en-US" altLang="ja-JP" sz="12800" dirty="0" smtClean="0"/>
              <a:t>            You are here</a:t>
            </a:r>
          </a:p>
          <a:p>
            <a:endParaRPr lang="en-US" altLang="ja-JP" dirty="0" smtClean="0"/>
          </a:p>
          <a:p>
            <a:pPr lvl="5">
              <a:buNone/>
            </a:pPr>
            <a:endParaRPr lang="en-US" altLang="ja-JP" dirty="0" smtClean="0"/>
          </a:p>
          <a:p>
            <a:pPr lvl="5">
              <a:buNone/>
            </a:pPr>
            <a:endParaRPr lang="en-US" altLang="ja-JP" sz="7000" dirty="0" smtClean="0"/>
          </a:p>
          <a:p>
            <a:pPr lvl="5">
              <a:buNone/>
            </a:pPr>
            <a:r>
              <a:rPr lang="en-US" altLang="ja-JP" sz="9600" dirty="0" smtClean="0"/>
              <a:t>If  judged P-wave is strong,   </a:t>
            </a:r>
          </a:p>
          <a:p>
            <a:pPr lvl="5">
              <a:buNone/>
            </a:pPr>
            <a:r>
              <a:rPr lang="en-US" altLang="ja-JP" sz="9600" dirty="0" smtClean="0"/>
              <a:t>  warning through TV and radio is made;</a:t>
            </a:r>
          </a:p>
          <a:p>
            <a:pPr lvl="5">
              <a:buNone/>
            </a:pPr>
            <a:r>
              <a:rPr lang="en-US" altLang="ja-JP"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big earthquake will</a:t>
            </a:r>
          </a:p>
          <a:p>
            <a:pPr lvl="5">
              <a:buNone/>
            </a:pPr>
            <a:r>
              <a:rPr lang="en-US" altLang="ja-JP"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come immediately!!!!”   </a:t>
            </a:r>
          </a:p>
          <a:p>
            <a:pPr lvl="5">
              <a:buNone/>
            </a:pPr>
            <a:endParaRPr lang="en-US" altLang="ja-JP" sz="7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5">
              <a:buNone/>
            </a:pPr>
            <a:endParaRPr lang="en-US" altLang="ja-JP" sz="5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5">
              <a:buNone/>
            </a:pPr>
            <a:endParaRPr lang="en-US" altLang="ja-JP"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5">
              <a:buNone/>
            </a:pPr>
            <a:endParaRPr lang="en-US" altLang="ja-JP"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5">
              <a:buNone/>
            </a:pPr>
            <a:r>
              <a:rPr lang="en-US" altLang="ja-JP" sz="1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You will have closely to </a:t>
            </a:r>
            <a:r>
              <a:rPr lang="en-US" altLang="ja-JP" sz="11200" b="1" dirty="0" smtClean="0">
                <a:ln w="1905"/>
                <a:solidFill>
                  <a:srgbClr val="FF0000"/>
                </a:solidFill>
                <a:effectLst>
                  <a:innerShdw blurRad="69850" dist="43180" dir="5400000">
                    <a:srgbClr val="000000">
                      <a:alpha val="65000"/>
                    </a:srgbClr>
                  </a:innerShdw>
                </a:effectLst>
              </a:rPr>
              <a:t>20</a:t>
            </a:r>
            <a:r>
              <a:rPr lang="en-US" altLang="ja-JP" sz="1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seconds to prepare.</a:t>
            </a:r>
          </a:p>
          <a:p>
            <a:pPr lvl="5">
              <a:buNone/>
            </a:pPr>
            <a:r>
              <a:rPr lang="en-US" altLang="ja-JP" sz="2800" dirty="0" smtClean="0"/>
              <a:t>                       </a:t>
            </a:r>
          </a:p>
          <a:p>
            <a:pPr lvl="5">
              <a:buNone/>
            </a:pPr>
            <a:endParaRPr lang="en-US" altLang="ja-JP" sz="2800" dirty="0" smtClean="0"/>
          </a:p>
          <a:p>
            <a:pPr lvl="5">
              <a:buNone/>
            </a:pPr>
            <a:endParaRPr lang="en-US" altLang="ja-JP" sz="2800" dirty="0" smtClean="0"/>
          </a:p>
          <a:p>
            <a:pPr lvl="5">
              <a:buNone/>
            </a:pPr>
            <a:r>
              <a:rPr lang="en-US" altLang="ja-JP" sz="2800" dirty="0" smtClean="0"/>
              <a:t>                  </a:t>
            </a:r>
            <a:endParaRPr lang="ja-JP" altLang="en-US" sz="2800" dirty="0" smtClean="0"/>
          </a:p>
          <a:p>
            <a:endParaRPr kumimoji="1" lang="ja-JP" altLang="en-US" dirty="0"/>
          </a:p>
        </p:txBody>
      </p:sp>
      <p:sp>
        <p:nvSpPr>
          <p:cNvPr id="7" name="爆発 1 6"/>
          <p:cNvSpPr/>
          <p:nvPr/>
        </p:nvSpPr>
        <p:spPr>
          <a:xfrm>
            <a:off x="755576" y="3140968"/>
            <a:ext cx="914400" cy="98640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マイル 7"/>
          <p:cNvSpPr/>
          <p:nvPr/>
        </p:nvSpPr>
        <p:spPr>
          <a:xfrm>
            <a:off x="7380312" y="3501008"/>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右矢印吹き出し 8"/>
          <p:cNvSpPr/>
          <p:nvPr/>
        </p:nvSpPr>
        <p:spPr>
          <a:xfrm>
            <a:off x="1691680" y="3212976"/>
            <a:ext cx="432048" cy="504056"/>
          </a:xfrm>
          <a:prstGeom prst="leftRightArrowCallout">
            <a:avLst>
              <a:gd name="adj1" fmla="val 12173"/>
              <a:gd name="adj2" fmla="val 25000"/>
              <a:gd name="adj3" fmla="val 25000"/>
              <a:gd name="adj4" fmla="val 48123"/>
            </a:avLst>
          </a:prstGeom>
          <a:solidFill>
            <a:srgbClr val="FFC00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sp>
        <p:nvSpPr>
          <p:cNvPr id="10" name="左右矢印吹き出し 9"/>
          <p:cNvSpPr/>
          <p:nvPr/>
        </p:nvSpPr>
        <p:spPr>
          <a:xfrm>
            <a:off x="1403648" y="4293096"/>
            <a:ext cx="432048" cy="504056"/>
          </a:xfrm>
          <a:prstGeom prst="leftRigh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右矢印吹き出し 10"/>
          <p:cNvSpPr/>
          <p:nvPr/>
        </p:nvSpPr>
        <p:spPr>
          <a:xfrm>
            <a:off x="1763688" y="5229200"/>
            <a:ext cx="432048" cy="495672"/>
          </a:xfrm>
          <a:prstGeom prst="leftRightArrowCallout">
            <a:avLst>
              <a:gd name="adj1" fmla="val 0"/>
              <a:gd name="adj2" fmla="val 25000"/>
              <a:gd name="adj3" fmla="val 25000"/>
              <a:gd name="adj4" fmla="val 4812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曲線コネクタ 12"/>
          <p:cNvCxnSpPr/>
          <p:nvPr/>
        </p:nvCxnSpPr>
        <p:spPr>
          <a:xfrm>
            <a:off x="2339752" y="3429000"/>
            <a:ext cx="360040" cy="216024"/>
          </a:xfrm>
          <a:prstGeom prst="curvedConnector3">
            <a:avLst>
              <a:gd name="adj1" fmla="val 38456"/>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 is also linked to…</a:t>
            </a:r>
            <a:endParaRPr kumimoji="1" lang="ja-JP" altLang="en-US" dirty="0"/>
          </a:p>
        </p:txBody>
      </p:sp>
      <p:pic>
        <p:nvPicPr>
          <p:cNvPr id="28674" name="Picture 2" descr="東海道・山陽新幹線 N700系「のぞみ」相生～岡山"/>
          <p:cNvPicPr>
            <a:picLocks noChangeAspect="1" noChangeArrowheads="1"/>
          </p:cNvPicPr>
          <p:nvPr/>
        </p:nvPicPr>
        <p:blipFill>
          <a:blip r:embed="rId2" cstate="print"/>
          <a:srcRect/>
          <a:stretch>
            <a:fillRect/>
          </a:stretch>
        </p:blipFill>
        <p:spPr bwMode="auto">
          <a:xfrm>
            <a:off x="467544" y="1268759"/>
            <a:ext cx="4680520" cy="3196919"/>
          </a:xfrm>
          <a:prstGeom prst="rect">
            <a:avLst/>
          </a:prstGeom>
          <a:noFill/>
        </p:spPr>
      </p:pic>
      <p:pic>
        <p:nvPicPr>
          <p:cNvPr id="28678" name="Picture 6" descr="新日本石油"/>
          <p:cNvPicPr>
            <a:picLocks noChangeAspect="1" noChangeArrowheads="1"/>
          </p:cNvPicPr>
          <p:nvPr/>
        </p:nvPicPr>
        <p:blipFill>
          <a:blip r:embed="rId3" cstate="print"/>
          <a:srcRect/>
          <a:stretch>
            <a:fillRect/>
          </a:stretch>
        </p:blipFill>
        <p:spPr bwMode="auto">
          <a:xfrm>
            <a:off x="1475656" y="3846541"/>
            <a:ext cx="3960440" cy="2637653"/>
          </a:xfrm>
          <a:prstGeom prst="rect">
            <a:avLst/>
          </a:prstGeom>
          <a:noFill/>
        </p:spPr>
      </p:pic>
      <p:pic>
        <p:nvPicPr>
          <p:cNvPr id="28680" name="Picture 8" descr="http://www.kyorin-hospital.jp/img/photo_09-4.jpg"/>
          <p:cNvPicPr>
            <a:picLocks noChangeAspect="1" noChangeArrowheads="1"/>
          </p:cNvPicPr>
          <p:nvPr/>
        </p:nvPicPr>
        <p:blipFill>
          <a:blip r:embed="rId4" cstate="print"/>
          <a:srcRect/>
          <a:stretch>
            <a:fillRect/>
          </a:stretch>
        </p:blipFill>
        <p:spPr bwMode="auto">
          <a:xfrm>
            <a:off x="5148064" y="2204864"/>
            <a:ext cx="3816424" cy="286231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緊急地震速報ＣＧ画像"/>
          <p:cNvPicPr>
            <a:picLocks noChangeAspect="1" noChangeArrowheads="1"/>
          </p:cNvPicPr>
          <p:nvPr/>
        </p:nvPicPr>
        <p:blipFill>
          <a:blip r:embed="rId3" cstate="print"/>
          <a:srcRect/>
          <a:stretch>
            <a:fillRect/>
          </a:stretch>
        </p:blipFill>
        <p:spPr bwMode="auto">
          <a:xfrm>
            <a:off x="539552" y="1412776"/>
            <a:ext cx="6696075" cy="4010025"/>
          </a:xfrm>
          <a:prstGeom prst="rect">
            <a:avLst/>
          </a:prstGeom>
          <a:noFill/>
          <a:ln w="9525">
            <a:noFill/>
            <a:miter lim="800000"/>
            <a:headEnd/>
            <a:tailEnd/>
          </a:ln>
        </p:spPr>
      </p:pic>
      <p:sp>
        <p:nvSpPr>
          <p:cNvPr id="3" name="Text Box 14"/>
          <p:cNvSpPr txBox="1">
            <a:spLocks noChangeArrowheads="1"/>
          </p:cNvSpPr>
          <p:nvPr/>
        </p:nvSpPr>
        <p:spPr bwMode="auto">
          <a:xfrm>
            <a:off x="2267744" y="2636912"/>
            <a:ext cx="729239" cy="461665"/>
          </a:xfrm>
          <a:prstGeom prst="rect">
            <a:avLst/>
          </a:prstGeom>
          <a:solidFill>
            <a:srgbClr val="FFCC00"/>
          </a:solidFill>
          <a:ln w="9525">
            <a:solidFill>
              <a:schemeClr val="bg1"/>
            </a:solidFill>
            <a:miter lim="800000"/>
            <a:headEnd/>
            <a:tailEnd/>
          </a:ln>
          <a:effectLst/>
        </p:spPr>
        <p:txBody>
          <a:bodyPr wrap="none">
            <a:spAutoFit/>
          </a:bodyPr>
          <a:lstStyle/>
          <a:p>
            <a:pPr>
              <a:defRPr/>
            </a:pPr>
            <a:r>
              <a:rPr lang="en-US" altLang="ja-JP" sz="2400" b="1" dirty="0">
                <a:effectLst>
                  <a:outerShdw blurRad="38100" dist="38100" dir="2700000" algn="tl">
                    <a:srgbClr val="FFFFFF"/>
                  </a:outerShdw>
                </a:effectLst>
              </a:rPr>
              <a:t>P</a:t>
            </a:r>
            <a:r>
              <a:rPr lang="en-US" altLang="ja-JP" sz="1200" b="1" dirty="0">
                <a:effectLst>
                  <a:outerShdw blurRad="38100" dist="38100" dir="2700000" algn="tl">
                    <a:srgbClr val="FFFFFF"/>
                  </a:outerShdw>
                </a:effectLst>
              </a:rPr>
              <a:t>-wave</a:t>
            </a:r>
          </a:p>
        </p:txBody>
      </p:sp>
      <p:sp>
        <p:nvSpPr>
          <p:cNvPr id="4" name="Text Box 15"/>
          <p:cNvSpPr txBox="1">
            <a:spLocks noChangeArrowheads="1"/>
          </p:cNvSpPr>
          <p:nvPr/>
        </p:nvSpPr>
        <p:spPr bwMode="auto">
          <a:xfrm>
            <a:off x="1475656" y="3284984"/>
            <a:ext cx="1152128" cy="461665"/>
          </a:xfrm>
          <a:prstGeom prst="rect">
            <a:avLst/>
          </a:prstGeom>
          <a:solidFill>
            <a:srgbClr val="FF3300"/>
          </a:solidFill>
          <a:ln w="9525">
            <a:solidFill>
              <a:schemeClr val="bg1"/>
            </a:solidFill>
            <a:miter lim="800000"/>
            <a:headEnd/>
            <a:tailEnd/>
          </a:ln>
          <a:effectLst/>
        </p:spPr>
        <p:txBody>
          <a:bodyPr wrap="square">
            <a:spAutoFit/>
          </a:bodyPr>
          <a:lstStyle/>
          <a:p>
            <a:pPr>
              <a:defRPr/>
            </a:pPr>
            <a:r>
              <a:rPr lang="en-US" altLang="ja-JP" sz="2400" b="1" dirty="0">
                <a:effectLst>
                  <a:outerShdw blurRad="38100" dist="38100" dir="2700000" algn="tl">
                    <a:srgbClr val="FFFFFF"/>
                  </a:outerShdw>
                </a:effectLst>
              </a:rPr>
              <a:t>S-</a:t>
            </a:r>
            <a:r>
              <a:rPr lang="en-US" altLang="ja-JP" sz="1200" b="1" dirty="0">
                <a:effectLst>
                  <a:outerShdw blurRad="38100" dist="38100" dir="2700000" algn="tl">
                    <a:srgbClr val="FFFFFF"/>
                  </a:outerShdw>
                </a:effectLst>
              </a:rPr>
              <a:t>wave</a:t>
            </a:r>
          </a:p>
        </p:txBody>
      </p:sp>
      <p:sp>
        <p:nvSpPr>
          <p:cNvPr id="5" name="Text Box 16"/>
          <p:cNvSpPr txBox="1">
            <a:spLocks noChangeArrowheads="1"/>
          </p:cNvSpPr>
          <p:nvPr/>
        </p:nvSpPr>
        <p:spPr bwMode="auto">
          <a:xfrm>
            <a:off x="2915816" y="2492896"/>
            <a:ext cx="1440160" cy="369332"/>
          </a:xfrm>
          <a:prstGeom prst="rect">
            <a:avLst/>
          </a:prstGeom>
          <a:solidFill>
            <a:srgbClr val="CC99FF"/>
          </a:solidFill>
          <a:ln w="9525">
            <a:solidFill>
              <a:schemeClr val="bg1"/>
            </a:solidFill>
            <a:miter lim="800000"/>
            <a:headEnd/>
            <a:tailEnd/>
          </a:ln>
          <a:effectLst/>
        </p:spPr>
        <p:txBody>
          <a:bodyPr wrap="square">
            <a:spAutoFit/>
          </a:bodyPr>
          <a:lstStyle/>
          <a:p>
            <a:pPr algn="ctr">
              <a:spcBef>
                <a:spcPct val="50000"/>
              </a:spcBef>
              <a:defRPr/>
            </a:pPr>
            <a:r>
              <a:rPr lang="en-US" altLang="ja-JP" b="1" dirty="0">
                <a:effectLst>
                  <a:outerShdw blurRad="38100" dist="38100" dir="2700000" algn="tl">
                    <a:srgbClr val="FFFFFF"/>
                  </a:outerShdw>
                </a:effectLst>
              </a:rPr>
              <a:t>seismograph</a:t>
            </a:r>
          </a:p>
        </p:txBody>
      </p:sp>
      <p:sp>
        <p:nvSpPr>
          <p:cNvPr id="6" name="Text Box 17"/>
          <p:cNvSpPr txBox="1">
            <a:spLocks noChangeArrowheads="1"/>
          </p:cNvSpPr>
          <p:nvPr/>
        </p:nvSpPr>
        <p:spPr bwMode="auto">
          <a:xfrm>
            <a:off x="4427984" y="2780928"/>
            <a:ext cx="864096" cy="400110"/>
          </a:xfrm>
          <a:prstGeom prst="rect">
            <a:avLst/>
          </a:prstGeom>
          <a:solidFill>
            <a:srgbClr val="EAEAEA"/>
          </a:solidFill>
          <a:ln w="9525">
            <a:solidFill>
              <a:schemeClr val="bg1"/>
            </a:solidFill>
            <a:miter lim="800000"/>
            <a:headEnd/>
            <a:tailEnd/>
          </a:ln>
          <a:effectLst/>
        </p:spPr>
        <p:txBody>
          <a:bodyPr wrap="square">
            <a:spAutoFit/>
          </a:bodyPr>
          <a:lstStyle/>
          <a:p>
            <a:pPr algn="ctr">
              <a:defRPr/>
            </a:pPr>
            <a:r>
              <a:rPr lang="en-US" altLang="ja-JP" sz="2000" b="1" dirty="0">
                <a:effectLst>
                  <a:outerShdw blurRad="38100" dist="38100" dir="2700000" algn="tl">
                    <a:srgbClr val="FFFFFF"/>
                  </a:outerShdw>
                </a:effectLst>
              </a:rPr>
              <a:t>JMA</a:t>
            </a:r>
          </a:p>
        </p:txBody>
      </p:sp>
      <p:sp>
        <p:nvSpPr>
          <p:cNvPr id="7" name="AutoShape 18"/>
          <p:cNvSpPr>
            <a:spLocks noChangeArrowheads="1"/>
          </p:cNvSpPr>
          <p:nvPr/>
        </p:nvSpPr>
        <p:spPr bwMode="auto">
          <a:xfrm>
            <a:off x="1043608" y="4005064"/>
            <a:ext cx="2058988" cy="1355725"/>
          </a:xfrm>
          <a:prstGeom prst="irregularSeal1">
            <a:avLst/>
          </a:prstGeom>
          <a:solidFill>
            <a:srgbClr val="FF66CC"/>
          </a:solidFill>
          <a:ln w="9525">
            <a:solidFill>
              <a:schemeClr val="tx1"/>
            </a:solidFill>
            <a:miter lim="800000"/>
            <a:headEnd/>
            <a:tailEnd/>
          </a:ln>
          <a:effectLst/>
        </p:spPr>
        <p:txBody>
          <a:bodyPr wrap="none" anchor="ctr"/>
          <a:lstStyle/>
          <a:p>
            <a:pPr algn="ctr">
              <a:defRPr/>
            </a:pPr>
            <a:r>
              <a:rPr lang="en-US" altLang="ja-JP" b="1" dirty="0" smtClean="0">
                <a:effectLst>
                  <a:outerShdw blurRad="38100" dist="38100" dir="2700000" algn="tl">
                    <a:srgbClr val="FFFFFF"/>
                  </a:outerShdw>
                </a:effectLst>
              </a:rPr>
              <a:t>Epicenter</a:t>
            </a:r>
            <a:endParaRPr lang="en-US" altLang="ja-JP" b="1" dirty="0">
              <a:effectLst>
                <a:outerShdw blurRad="38100" dist="38100" dir="2700000" algn="tl">
                  <a:srgbClr val="FFFFFF"/>
                </a:outerShdw>
              </a:effectLst>
            </a:endParaRPr>
          </a:p>
        </p:txBody>
      </p:sp>
      <p:sp>
        <p:nvSpPr>
          <p:cNvPr id="8" name="Rectangle 2"/>
          <p:cNvSpPr txBox="1">
            <a:spLocks noChangeArrowheads="1"/>
          </p:cNvSpPr>
          <p:nvPr/>
        </p:nvSpPr>
        <p:spPr>
          <a:xfrm>
            <a:off x="179512" y="476672"/>
            <a:ext cx="8712968" cy="803275"/>
          </a:xfrm>
          <a:prstGeom prst="rect">
            <a:avLst/>
          </a:prstGeom>
          <a:ln>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1" i="0" u="sng" strike="noStrike" kern="1200" cap="none" spc="0" normalizeH="0" baseline="0" noProof="0" dirty="0" smtClean="0">
                <a:ln>
                  <a:noFill/>
                </a:ln>
                <a:solidFill>
                  <a:schemeClr val="accent2"/>
                </a:solidFill>
                <a:effectLst/>
                <a:uLnTx/>
                <a:uFillTx/>
                <a:latin typeface="+mj-lt"/>
                <a:ea typeface="+mj-ea"/>
                <a:cs typeface="+mj-cs"/>
              </a:rPr>
              <a:t>Earthquake Early Warning System (for the public)</a:t>
            </a:r>
            <a:endParaRPr kumimoji="1" lang="en-US" altLang="ja-JP" sz="2800" b="1" i="0" u="sng" strike="noStrike" kern="1200" cap="none" spc="0" normalizeH="0" baseline="0" noProof="0" dirty="0">
              <a:ln>
                <a:noFill/>
              </a:ln>
              <a:solidFill>
                <a:schemeClr val="accent2"/>
              </a:solidFill>
              <a:effectLst/>
              <a:uLnTx/>
              <a:uFillTx/>
              <a:latin typeface="+mj-lt"/>
              <a:ea typeface="+mj-ea"/>
              <a:cs typeface="+mj-cs"/>
            </a:endParaRPr>
          </a:p>
        </p:txBody>
      </p:sp>
      <p:graphicFrame>
        <p:nvGraphicFramePr>
          <p:cNvPr id="9" name="Object 19"/>
          <p:cNvGraphicFramePr>
            <a:graphicFrameLocks noChangeAspect="1"/>
          </p:cNvGraphicFramePr>
          <p:nvPr/>
        </p:nvGraphicFramePr>
        <p:xfrm>
          <a:off x="8555038" y="115888"/>
          <a:ext cx="588962" cy="222250"/>
        </p:xfrm>
        <a:graphic>
          <a:graphicData uri="http://schemas.openxmlformats.org/presentationml/2006/ole">
            <p:oleObj spid="_x0000_s65538" name="ビットマップ イメージ" r:id="rId4" imgW="2905531" imgH="1095528" progId="PBrush">
              <p:embed/>
            </p:oleObj>
          </a:graphicData>
        </a:graphic>
      </p:graphicFrame>
      <p:grpSp>
        <p:nvGrpSpPr>
          <p:cNvPr id="10" name="Group 21"/>
          <p:cNvGrpSpPr>
            <a:grpSpLocks/>
          </p:cNvGrpSpPr>
          <p:nvPr/>
        </p:nvGrpSpPr>
        <p:grpSpPr bwMode="auto">
          <a:xfrm>
            <a:off x="827088" y="5589588"/>
            <a:ext cx="7777162" cy="935037"/>
            <a:chOff x="1301" y="2886"/>
            <a:chExt cx="3245" cy="461"/>
          </a:xfrm>
        </p:grpSpPr>
        <p:sp>
          <p:nvSpPr>
            <p:cNvPr id="11" name="Rectangle 7"/>
            <p:cNvSpPr>
              <a:spLocks noChangeArrowheads="1"/>
            </p:cNvSpPr>
            <p:nvPr/>
          </p:nvSpPr>
          <p:spPr bwMode="auto">
            <a:xfrm>
              <a:off x="1301" y="2886"/>
              <a:ext cx="822" cy="461"/>
            </a:xfrm>
            <a:prstGeom prst="rect">
              <a:avLst/>
            </a:prstGeom>
            <a:solidFill>
              <a:srgbClr val="00E4A8">
                <a:alpha val="50195"/>
              </a:srgbClr>
            </a:solidFill>
            <a:ln w="9525">
              <a:solidFill>
                <a:srgbClr val="000000"/>
              </a:solidFill>
              <a:miter lim="800000"/>
              <a:headEnd/>
              <a:tailEnd/>
            </a:ln>
          </p:spPr>
          <p:txBody>
            <a:bodyPr lIns="53950" tIns="26975" rIns="53950" bIns="26975" anchor="ctr"/>
            <a:lstStyle/>
            <a:p>
              <a:pPr algn="ctr"/>
              <a:endParaRPr lang="en-US" altLang="ja-JP" sz="1400" b="1">
                <a:latin typeface="Times New Roman" pitchFamily="18" charset="0"/>
              </a:endParaRPr>
            </a:p>
            <a:p>
              <a:pPr algn="ctr"/>
              <a:r>
                <a:rPr lang="en-US" altLang="ja-JP" sz="1400" b="1">
                  <a:latin typeface="Times New Roman" pitchFamily="18" charset="0"/>
                </a:rPr>
                <a:t>High-performance seismograph</a:t>
              </a:r>
            </a:p>
            <a:p>
              <a:pPr algn="ctr"/>
              <a:r>
                <a:rPr lang="en-US" altLang="ja-JP" sz="1400" b="1">
                  <a:latin typeface="Times New Roman" pitchFamily="18" charset="0"/>
                </a:rPr>
                <a:t>detects the P-wave</a:t>
              </a:r>
            </a:p>
            <a:p>
              <a:pPr algn="ctr"/>
              <a:endParaRPr lang="en-US" altLang="ja-JP" sz="1400">
                <a:latin typeface="Times New Roman" pitchFamily="18" charset="0"/>
              </a:endParaRPr>
            </a:p>
          </p:txBody>
        </p:sp>
        <p:sp>
          <p:nvSpPr>
            <p:cNvPr id="12" name="Rectangle 8"/>
            <p:cNvSpPr>
              <a:spLocks noChangeArrowheads="1"/>
            </p:cNvSpPr>
            <p:nvPr/>
          </p:nvSpPr>
          <p:spPr bwMode="auto">
            <a:xfrm>
              <a:off x="2279" y="2886"/>
              <a:ext cx="1162" cy="461"/>
            </a:xfrm>
            <a:prstGeom prst="rect">
              <a:avLst/>
            </a:prstGeom>
            <a:solidFill>
              <a:srgbClr val="00E4A8">
                <a:alpha val="50195"/>
              </a:srgbClr>
            </a:solidFill>
            <a:ln w="9525">
              <a:solidFill>
                <a:srgbClr val="000000"/>
              </a:solidFill>
              <a:miter lim="800000"/>
              <a:headEnd/>
              <a:tailEnd/>
            </a:ln>
          </p:spPr>
          <p:txBody>
            <a:bodyPr lIns="53950" tIns="26975" rIns="53950" bIns="26975" anchor="ctr"/>
            <a:lstStyle/>
            <a:p>
              <a:pPr algn="ctr"/>
              <a:r>
                <a:rPr lang="en-US" altLang="ja-JP" sz="1400" b="1">
                  <a:latin typeface="Times New Roman" pitchFamily="18" charset="0"/>
                </a:rPr>
                <a:t>“Epicenter” “Magnitude” and</a:t>
              </a:r>
            </a:p>
            <a:p>
              <a:pPr algn="ctr"/>
              <a:r>
                <a:rPr lang="en-US" altLang="ja-JP" sz="1400" b="1">
                  <a:latin typeface="Times New Roman" pitchFamily="18" charset="0"/>
                </a:rPr>
                <a:t>“Seismic intensity” of the surrounding area are estimated within seconds</a:t>
              </a:r>
              <a:endParaRPr lang="en-US" altLang="ja-JP" sz="1400">
                <a:latin typeface="Times New Roman" pitchFamily="18" charset="0"/>
              </a:endParaRPr>
            </a:p>
          </p:txBody>
        </p:sp>
        <p:sp>
          <p:nvSpPr>
            <p:cNvPr id="13" name="Rectangle 9"/>
            <p:cNvSpPr>
              <a:spLocks noChangeArrowheads="1"/>
            </p:cNvSpPr>
            <p:nvPr/>
          </p:nvSpPr>
          <p:spPr bwMode="auto">
            <a:xfrm>
              <a:off x="3611" y="2886"/>
              <a:ext cx="935" cy="461"/>
            </a:xfrm>
            <a:prstGeom prst="rect">
              <a:avLst/>
            </a:prstGeom>
            <a:solidFill>
              <a:srgbClr val="00E4A8">
                <a:alpha val="50195"/>
              </a:srgbClr>
            </a:solidFill>
            <a:ln w="9525">
              <a:solidFill>
                <a:srgbClr val="000000"/>
              </a:solidFill>
              <a:miter lim="800000"/>
              <a:headEnd/>
              <a:tailEnd/>
            </a:ln>
          </p:spPr>
          <p:txBody>
            <a:bodyPr lIns="53950" tIns="26975" rIns="53950" bIns="26975" anchor="ctr"/>
            <a:lstStyle/>
            <a:p>
              <a:pPr algn="ctr"/>
              <a:endParaRPr lang="en-US" altLang="ja-JP" sz="1400" b="1">
                <a:latin typeface="Times New Roman" pitchFamily="18" charset="0"/>
              </a:endParaRPr>
            </a:p>
            <a:p>
              <a:pPr algn="ctr"/>
              <a:r>
                <a:rPr lang="en-US" altLang="ja-JP" sz="1400" b="1">
                  <a:latin typeface="Times New Roman" pitchFamily="18" charset="0"/>
                </a:rPr>
                <a:t>“possible strong tremors”</a:t>
              </a:r>
            </a:p>
            <a:p>
              <a:pPr algn="ctr"/>
              <a:r>
                <a:rPr lang="en-US" altLang="ja-JP" sz="1400" b="1">
                  <a:latin typeface="Times New Roman" pitchFamily="18" charset="0"/>
                </a:rPr>
                <a:t>before S-wave reaches surrounding area</a:t>
              </a:r>
            </a:p>
            <a:p>
              <a:pPr algn="ctr"/>
              <a:endParaRPr lang="en-US" altLang="ja-JP" sz="1400">
                <a:latin typeface="Times New Roman" pitchFamily="18" charset="0"/>
              </a:endParaRPr>
            </a:p>
          </p:txBody>
        </p:sp>
        <p:sp>
          <p:nvSpPr>
            <p:cNvPr id="14" name="AutoShape 10"/>
            <p:cNvSpPr>
              <a:spLocks noChangeArrowheads="1"/>
            </p:cNvSpPr>
            <p:nvPr/>
          </p:nvSpPr>
          <p:spPr bwMode="auto">
            <a:xfrm>
              <a:off x="2123" y="3029"/>
              <a:ext cx="156" cy="241"/>
            </a:xfrm>
            <a:prstGeom prst="rightArrow">
              <a:avLst>
                <a:gd name="adj1" fmla="val 50000"/>
                <a:gd name="adj2" fmla="val 25000"/>
              </a:avLst>
            </a:prstGeom>
            <a:solidFill>
              <a:srgbClr val="969696"/>
            </a:solidFill>
            <a:ln w="9525">
              <a:solidFill>
                <a:srgbClr val="000000"/>
              </a:solidFill>
              <a:miter lim="800000"/>
              <a:headEnd/>
              <a:tailEnd/>
            </a:ln>
          </p:spPr>
          <p:txBody>
            <a:bodyPr anchor="ctr"/>
            <a:lstStyle/>
            <a:p>
              <a:pPr algn="ctr"/>
              <a:endParaRPr lang="ja-JP" altLang="ja-JP" sz="2400">
                <a:latin typeface="Times New Roman" pitchFamily="18" charset="0"/>
              </a:endParaRPr>
            </a:p>
          </p:txBody>
        </p:sp>
        <p:sp>
          <p:nvSpPr>
            <p:cNvPr id="15" name="AutoShape 11"/>
            <p:cNvSpPr>
              <a:spLocks noChangeArrowheads="1"/>
            </p:cNvSpPr>
            <p:nvPr/>
          </p:nvSpPr>
          <p:spPr bwMode="auto">
            <a:xfrm>
              <a:off x="3441" y="3029"/>
              <a:ext cx="170" cy="241"/>
            </a:xfrm>
            <a:prstGeom prst="rightArrow">
              <a:avLst>
                <a:gd name="adj1" fmla="val 50000"/>
                <a:gd name="adj2" fmla="val 25000"/>
              </a:avLst>
            </a:prstGeom>
            <a:solidFill>
              <a:srgbClr val="969696"/>
            </a:solidFill>
            <a:ln w="9525">
              <a:solidFill>
                <a:srgbClr val="000000"/>
              </a:solidFill>
              <a:miter lim="800000"/>
              <a:headEnd/>
              <a:tailEnd/>
            </a:ln>
          </p:spPr>
          <p:txBody>
            <a:bodyPr anchor="ctr"/>
            <a:lstStyle/>
            <a:p>
              <a:pPr algn="ctr"/>
              <a:endParaRPr lang="ja-JP" altLang="ja-JP" sz="2400">
                <a:latin typeface="Times New Roman" pitchFamily="18" charset="0"/>
              </a:endParaRPr>
            </a:p>
          </p:txBody>
        </p:sp>
      </p:grpSp>
      <p:sp>
        <p:nvSpPr>
          <p:cNvPr id="16" name="AutoShape 12"/>
          <p:cNvSpPr>
            <a:spLocks noChangeArrowheads="1"/>
          </p:cNvSpPr>
          <p:nvPr/>
        </p:nvSpPr>
        <p:spPr bwMode="auto">
          <a:xfrm>
            <a:off x="5724525" y="2780928"/>
            <a:ext cx="3419475" cy="2592288"/>
          </a:xfrm>
          <a:prstGeom prst="cloudCallout">
            <a:avLst>
              <a:gd name="adj1" fmla="val -59097"/>
              <a:gd name="adj2" fmla="val -50537"/>
            </a:avLst>
          </a:prstGeom>
          <a:solidFill>
            <a:srgbClr val="FFFF99"/>
          </a:solidFill>
          <a:ln w="9525">
            <a:solidFill>
              <a:schemeClr val="tx1"/>
            </a:solidFill>
            <a:miter lim="800000"/>
            <a:headEnd/>
            <a:tailEnd/>
          </a:ln>
          <a:effectLst/>
        </p:spPr>
        <p:txBody>
          <a:bodyPr/>
          <a:lstStyle/>
          <a:p>
            <a:pPr>
              <a:defRPr/>
            </a:pPr>
            <a:r>
              <a:rPr lang="en-US" altLang="ja-JP" b="1" dirty="0">
                <a:solidFill>
                  <a:schemeClr val="accent2"/>
                </a:solidFill>
                <a:effectLst>
                  <a:outerShdw blurRad="38100" dist="38100" dir="2700000" algn="tl">
                    <a:srgbClr val="000000"/>
                  </a:outerShdw>
                </a:effectLst>
                <a:latin typeface="Times New Roman" pitchFamily="18" charset="0"/>
              </a:rPr>
              <a:t>Technical issues</a:t>
            </a:r>
          </a:p>
          <a:p>
            <a:pPr>
              <a:defRPr/>
            </a:pPr>
            <a:r>
              <a:rPr lang="en-US" altLang="ja-JP" b="1" dirty="0">
                <a:solidFill>
                  <a:srgbClr val="FF0000"/>
                </a:solidFill>
                <a:effectLst>
                  <a:outerShdw blurRad="38100" dist="38100" dir="2700000" algn="tl">
                    <a:srgbClr val="000000"/>
                  </a:outerShdw>
                </a:effectLst>
                <a:latin typeface="Times New Roman" pitchFamily="18" charset="0"/>
              </a:rPr>
              <a:t>▼ Possible error </a:t>
            </a:r>
            <a:r>
              <a:rPr lang="en-US" altLang="ja-JP" b="1" dirty="0" smtClean="0">
                <a:solidFill>
                  <a:srgbClr val="FF0000"/>
                </a:solidFill>
                <a:effectLst>
                  <a:outerShdw blurRad="38100" dist="38100" dir="2700000" algn="tl">
                    <a:srgbClr val="000000"/>
                  </a:outerShdw>
                </a:effectLst>
                <a:latin typeface="Times New Roman" pitchFamily="18" charset="0"/>
              </a:rPr>
              <a:t> in </a:t>
            </a:r>
            <a:r>
              <a:rPr lang="en-US" altLang="ja-JP" b="1" dirty="0">
                <a:solidFill>
                  <a:srgbClr val="FF0000"/>
                </a:solidFill>
                <a:effectLst>
                  <a:outerShdw blurRad="38100" dist="38100" dir="2700000" algn="tl">
                    <a:srgbClr val="000000"/>
                  </a:outerShdw>
                </a:effectLst>
                <a:latin typeface="Times New Roman" pitchFamily="18" charset="0"/>
              </a:rPr>
              <a:t>seismic intensity estimation</a:t>
            </a:r>
          </a:p>
          <a:p>
            <a:pPr>
              <a:defRPr/>
            </a:pPr>
            <a:r>
              <a:rPr lang="en-US" altLang="ja-JP" b="1" dirty="0">
                <a:solidFill>
                  <a:srgbClr val="FF0000"/>
                </a:solidFill>
                <a:effectLst>
                  <a:outerShdw blurRad="38100" dist="38100" dir="2700000" algn="tl">
                    <a:srgbClr val="000000"/>
                  </a:outerShdw>
                </a:effectLst>
                <a:latin typeface="Times New Roman" pitchFamily="18" charset="0"/>
              </a:rPr>
              <a:t>▼ It may be too late for the area close to the epicenter </a:t>
            </a:r>
          </a:p>
          <a:p>
            <a:pPr>
              <a:defRPr/>
            </a:pPr>
            <a:r>
              <a:rPr lang="en-US" altLang="ja-JP" sz="900" b="1" dirty="0">
                <a:solidFill>
                  <a:srgbClr val="FF0000"/>
                </a:solidFill>
                <a:effectLst>
                  <a:outerShdw blurRad="38100" dist="38100" dir="2700000" algn="tl">
                    <a:srgbClr val="000000"/>
                  </a:outerShdw>
                </a:effectLst>
                <a:latin typeface="Times New Roman" pitchFamily="18" charset="0"/>
              </a:rPr>
              <a:t>            </a:t>
            </a:r>
          </a:p>
          <a:p>
            <a:pPr>
              <a:defRPr/>
            </a:pPr>
            <a:endParaRPr lang="en-US" altLang="ja-JP" sz="1200" dirty="0">
              <a:latin typeface="Times New Roman" pitchFamily="18" charset="0"/>
            </a:endParaRPr>
          </a:p>
          <a:p>
            <a:pPr algn="ctr">
              <a:defRPr/>
            </a:pPr>
            <a:endParaRPr lang="en-US" altLang="ja-JP" sz="1200" dirty="0">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8" name="Rectangle 8"/>
          <p:cNvSpPr>
            <a:spLocks noGrp="1" noChangeArrowheads="1"/>
          </p:cNvSpPr>
          <p:nvPr>
            <p:ph type="title"/>
          </p:nvPr>
        </p:nvSpPr>
        <p:spPr/>
        <p:txBody>
          <a:bodyPr>
            <a:normAutofit fontScale="90000"/>
          </a:bodyPr>
          <a:lstStyle/>
          <a:p>
            <a:r>
              <a:rPr lang="en-US" altLang="ja-JP" b="1" i="1" dirty="0">
                <a:solidFill>
                  <a:srgbClr val="000099"/>
                </a:solidFill>
                <a:latin typeface="Arial Black" pitchFamily="34" charset="0"/>
              </a:rPr>
              <a:t>Great </a:t>
            </a:r>
            <a:r>
              <a:rPr lang="en-US" altLang="ja-JP" b="1" i="1" dirty="0" smtClean="0">
                <a:solidFill>
                  <a:srgbClr val="000099"/>
                </a:solidFill>
                <a:latin typeface="Arial Black" pitchFamily="34" charset="0"/>
              </a:rPr>
              <a:t>Earthquakes in Japan</a:t>
            </a:r>
            <a:endParaRPr lang="en-US" altLang="ja-JP" b="1" i="1" dirty="0">
              <a:solidFill>
                <a:srgbClr val="000099"/>
              </a:solidFill>
              <a:latin typeface="Arial Black" pitchFamily="34" charset="0"/>
            </a:endParaRPr>
          </a:p>
        </p:txBody>
      </p:sp>
      <p:graphicFrame>
        <p:nvGraphicFramePr>
          <p:cNvPr id="355328" name="Object 1024"/>
          <p:cNvGraphicFramePr>
            <a:graphicFrameLocks noChangeAspect="1"/>
          </p:cNvGraphicFramePr>
          <p:nvPr>
            <p:ph sz="half" idx="1"/>
          </p:nvPr>
        </p:nvGraphicFramePr>
        <p:xfrm>
          <a:off x="323850" y="6021388"/>
          <a:ext cx="677863" cy="288925"/>
        </p:xfrm>
        <a:graphic>
          <a:graphicData uri="http://schemas.openxmlformats.org/presentationml/2006/ole">
            <p:oleObj spid="_x0000_s2050" name="ビットマップ イメージ" r:id="rId4" imgW="678239" imgH="289463" progId="PBrush">
              <p:embed/>
            </p:oleObj>
          </a:graphicData>
        </a:graphic>
      </p:graphicFrame>
      <p:pic>
        <p:nvPicPr>
          <p:cNvPr id="266266" name="Picture 26"/>
          <p:cNvPicPr>
            <a:picLocks noChangeAspect="1" noChangeArrowheads="1"/>
          </p:cNvPicPr>
          <p:nvPr/>
        </p:nvPicPr>
        <p:blipFill>
          <a:blip r:embed="rId5" cstate="print"/>
          <a:srcRect/>
          <a:stretch>
            <a:fillRect/>
          </a:stretch>
        </p:blipFill>
        <p:spPr bwMode="auto">
          <a:xfrm>
            <a:off x="4648200" y="1828800"/>
            <a:ext cx="4038600" cy="2884488"/>
          </a:xfrm>
          <a:prstGeom prst="rect">
            <a:avLst/>
          </a:prstGeom>
          <a:noFill/>
          <a:ln w="9525">
            <a:noFill/>
            <a:miter lim="800000"/>
            <a:headEnd/>
            <a:tailEnd/>
          </a:ln>
          <a:effectLst/>
        </p:spPr>
      </p:pic>
      <p:pic>
        <p:nvPicPr>
          <p:cNvPr id="266268" name="Picture 28"/>
          <p:cNvPicPr>
            <a:picLocks noChangeAspect="1" noChangeArrowheads="1"/>
          </p:cNvPicPr>
          <p:nvPr/>
        </p:nvPicPr>
        <p:blipFill>
          <a:blip r:embed="rId6" cstate="print"/>
          <a:srcRect/>
          <a:stretch>
            <a:fillRect/>
          </a:stretch>
        </p:blipFill>
        <p:spPr bwMode="auto">
          <a:xfrm>
            <a:off x="533400" y="1828800"/>
            <a:ext cx="4038600" cy="2863850"/>
          </a:xfrm>
          <a:prstGeom prst="rect">
            <a:avLst/>
          </a:prstGeom>
          <a:noFill/>
          <a:ln w="9525">
            <a:noFill/>
            <a:miter lim="800000"/>
            <a:headEnd/>
            <a:tailEnd/>
          </a:ln>
          <a:effectLst/>
        </p:spPr>
      </p:pic>
      <p:sp>
        <p:nvSpPr>
          <p:cNvPr id="266272" name="Text Box 32"/>
          <p:cNvSpPr txBox="1">
            <a:spLocks noChangeArrowheads="1"/>
          </p:cNvSpPr>
          <p:nvPr/>
        </p:nvSpPr>
        <p:spPr bwMode="auto">
          <a:xfrm>
            <a:off x="533400" y="4800600"/>
            <a:ext cx="8229600" cy="461665"/>
          </a:xfrm>
          <a:prstGeom prst="rect">
            <a:avLst/>
          </a:prstGeom>
          <a:noFill/>
          <a:ln w="9525">
            <a:noFill/>
            <a:miter lim="800000"/>
            <a:headEnd/>
            <a:tailEnd/>
          </a:ln>
          <a:effectLst/>
        </p:spPr>
        <p:txBody>
          <a:bodyPr>
            <a:spAutoFit/>
          </a:bodyPr>
          <a:lstStyle/>
          <a:p>
            <a:pPr>
              <a:spcBef>
                <a:spcPct val="50000"/>
              </a:spcBef>
            </a:pPr>
            <a:r>
              <a:rPr lang="en-US" altLang="ja-JP" sz="2400" dirty="0"/>
              <a:t>    The Kanto Earthquake(1923)	</a:t>
            </a:r>
            <a:r>
              <a:rPr lang="en-US" altLang="ja-JP" sz="2400" dirty="0" smtClean="0"/>
              <a:t>The </a:t>
            </a:r>
            <a:r>
              <a:rPr lang="en-US" altLang="ja-JP" sz="2400" dirty="0"/>
              <a:t>Kobe Earthquake(1995)</a:t>
            </a:r>
          </a:p>
        </p:txBody>
      </p:sp>
      <p:sp>
        <p:nvSpPr>
          <p:cNvPr id="266273" name="Text Box 33"/>
          <p:cNvSpPr txBox="1">
            <a:spLocks noChangeArrowheads="1"/>
          </p:cNvSpPr>
          <p:nvPr/>
        </p:nvSpPr>
        <p:spPr bwMode="auto">
          <a:xfrm>
            <a:off x="762000" y="5105400"/>
            <a:ext cx="7924800" cy="304800"/>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266274" name="Text Box 34"/>
          <p:cNvSpPr txBox="1">
            <a:spLocks noChangeArrowheads="1"/>
          </p:cNvSpPr>
          <p:nvPr/>
        </p:nvSpPr>
        <p:spPr bwMode="auto">
          <a:xfrm>
            <a:off x="457200" y="5257800"/>
            <a:ext cx="8305800" cy="461665"/>
          </a:xfrm>
          <a:prstGeom prst="rect">
            <a:avLst/>
          </a:prstGeom>
          <a:noFill/>
          <a:ln w="9525">
            <a:noFill/>
            <a:miter lim="800000"/>
            <a:headEnd/>
            <a:tailEnd/>
          </a:ln>
          <a:effectLst/>
        </p:spPr>
        <p:txBody>
          <a:bodyPr>
            <a:spAutoFit/>
          </a:bodyPr>
          <a:lstStyle/>
          <a:p>
            <a:pPr>
              <a:spcBef>
                <a:spcPct val="50000"/>
              </a:spcBef>
            </a:pPr>
            <a:r>
              <a:rPr lang="ja-JP" altLang="en-US" sz="1800" dirty="0"/>
              <a:t>　　</a:t>
            </a:r>
            <a:r>
              <a:rPr lang="en-US" altLang="ja-JP" sz="2400" dirty="0"/>
              <a:t>More than 14 thousand killed		     6,400killed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i="1" dirty="0" smtClean="0"/>
              <a:t>NHK World TV </a:t>
            </a:r>
            <a:r>
              <a:rPr kumimoji="1" lang="en-US" altLang="ja-JP" dirty="0" smtClean="0"/>
              <a:t>also responded…</a:t>
            </a:r>
            <a:endParaRPr kumimoji="1" lang="ja-JP" altLang="en-US" dirty="0"/>
          </a:p>
        </p:txBody>
      </p:sp>
      <p:sp>
        <p:nvSpPr>
          <p:cNvPr id="3" name="コンテンツ プレースホルダ 2"/>
          <p:cNvSpPr>
            <a:spLocks noGrp="1"/>
          </p:cNvSpPr>
          <p:nvPr>
            <p:ph idx="1"/>
          </p:nvPr>
        </p:nvSpPr>
        <p:spPr/>
        <p:txBody>
          <a:bodyPr/>
          <a:lstStyle/>
          <a:p>
            <a:pPr>
              <a:buNone/>
            </a:pPr>
            <a:endParaRPr kumimoji="1" lang="en-US" altLang="ja-JP" dirty="0" smtClean="0">
              <a:solidFill>
                <a:srgbClr val="0070C0"/>
              </a:solidFill>
            </a:endParaRPr>
          </a:p>
          <a:p>
            <a:pPr>
              <a:buNone/>
            </a:pPr>
            <a:r>
              <a:rPr kumimoji="1" lang="en-US" altLang="ja-JP" dirty="0" smtClean="0">
                <a:solidFill>
                  <a:srgbClr val="0070C0"/>
                </a:solidFill>
              </a:rPr>
              <a:t>2:46 p.m. </a:t>
            </a:r>
            <a:r>
              <a:rPr kumimoji="1" lang="en-US" altLang="ja-JP" dirty="0" smtClean="0"/>
              <a:t>Quake took place</a:t>
            </a:r>
          </a:p>
          <a:p>
            <a:pPr>
              <a:buNone/>
            </a:pPr>
            <a:r>
              <a:rPr lang="en-US" altLang="ja-JP" dirty="0" smtClean="0"/>
              <a:t>     Prepared English graphics, loading live feeds    </a:t>
            </a:r>
          </a:p>
          <a:p>
            <a:pPr>
              <a:buNone/>
            </a:pPr>
            <a:r>
              <a:rPr lang="en-US" altLang="ja-JP" dirty="0" smtClean="0"/>
              <a:t>          from domestic channel, anchor person…</a:t>
            </a:r>
          </a:p>
          <a:p>
            <a:pPr>
              <a:buNone/>
            </a:pPr>
            <a:r>
              <a:rPr kumimoji="1" lang="en-US" altLang="ja-JP" dirty="0" smtClean="0">
                <a:solidFill>
                  <a:srgbClr val="0070C0"/>
                </a:solidFill>
              </a:rPr>
              <a:t>2:57 p.m. </a:t>
            </a:r>
            <a:r>
              <a:rPr kumimoji="1" lang="en-US" altLang="ja-JP" dirty="0" smtClean="0"/>
              <a:t>Started live international broadcasting</a:t>
            </a:r>
          </a:p>
          <a:p>
            <a:pPr>
              <a:buNone/>
            </a:pPr>
            <a:r>
              <a:rPr lang="en-US" altLang="ja-JP" dirty="0" smtClean="0"/>
              <a:t>         for almost three hours non-stop.</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被災地.jpg"/>
          <p:cNvPicPr>
            <a:picLocks noChangeAspect="1" noChangeArrowheads="1"/>
          </p:cNvPicPr>
          <p:nvPr/>
        </p:nvPicPr>
        <p:blipFill>
          <a:blip r:embed="rId2" cstate="print"/>
          <a:srcRect/>
          <a:stretch>
            <a:fillRect/>
          </a:stretch>
        </p:blipFill>
        <p:spPr bwMode="auto">
          <a:xfrm>
            <a:off x="347530" y="1052736"/>
            <a:ext cx="8576953" cy="4824536"/>
          </a:xfrm>
          <a:prstGeom prst="rect">
            <a:avLst/>
          </a:prstGeom>
          <a:noFill/>
        </p:spPr>
      </p:pic>
      <p:sp>
        <p:nvSpPr>
          <p:cNvPr id="3" name="タイトル 2"/>
          <p:cNvSpPr>
            <a:spLocks noGrp="1"/>
          </p:cNvSpPr>
          <p:nvPr>
            <p:ph type="title"/>
          </p:nvPr>
        </p:nvSpPr>
        <p:spPr/>
        <p:txBody>
          <a:bodyPr>
            <a:normAutofit fontScale="90000"/>
          </a:bodyPr>
          <a:lstStyle/>
          <a:p>
            <a:r>
              <a:rPr kumimoji="1" lang="en-US" altLang="ja-JP" sz="5300" b="1" dirty="0" smtClean="0"/>
              <a:t>Great East Japan Earthquake</a:t>
            </a:r>
            <a:r>
              <a:rPr kumimoji="1" lang="en-US" altLang="ja-JP" b="1" dirty="0" smtClean="0"/>
              <a:t>        </a:t>
            </a:r>
            <a:r>
              <a:rPr kumimoji="1" lang="en-US" altLang="ja-JP" sz="3600" b="1" dirty="0" smtClean="0">
                <a:solidFill>
                  <a:srgbClr val="FF0000"/>
                </a:solidFill>
              </a:rPr>
              <a:t>March 11,2011</a:t>
            </a:r>
            <a:endParaRPr kumimoji="1" lang="ja-JP" altLang="en-US" sz="3600" b="1" dirty="0">
              <a:solidFill>
                <a:srgbClr val="FF0000"/>
              </a:solidFill>
            </a:endParaRPr>
          </a:p>
        </p:txBody>
      </p:sp>
      <p:sp>
        <p:nvSpPr>
          <p:cNvPr id="4" name="コンテンツ プレースホルダ 3"/>
          <p:cNvSpPr>
            <a:spLocks noGrp="1"/>
          </p:cNvSpPr>
          <p:nvPr>
            <p:ph idx="1"/>
          </p:nvPr>
        </p:nvSpPr>
        <p:spPr>
          <a:xfrm>
            <a:off x="457200" y="1268760"/>
            <a:ext cx="8219256" cy="5328592"/>
          </a:xfrm>
        </p:spPr>
        <p:txBody>
          <a:bodyPr>
            <a:normAutofit/>
          </a:bodyPr>
          <a:lstStyle/>
          <a:p>
            <a:r>
              <a:rPr kumimoji="1" lang="en-US" altLang="ja-JP" dirty="0" smtClean="0"/>
              <a:t>M.9.0</a:t>
            </a:r>
          </a:p>
          <a:p>
            <a:r>
              <a:rPr lang="en-US" altLang="ja-JP" dirty="0" smtClean="0"/>
              <a:t>24,000 Dead and Missing</a:t>
            </a:r>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r>
              <a:rPr kumimoji="1" lang="en-US" altLang="ja-JP" dirty="0" smtClean="0">
                <a:solidFill>
                  <a:srgbClr val="FF0000"/>
                </a:solidFill>
              </a:rPr>
              <a:t>92%</a:t>
            </a:r>
            <a:r>
              <a:rPr kumimoji="1" lang="en-US" altLang="ja-JP" dirty="0" smtClean="0"/>
              <a:t> of the dead are by Tsunami</a:t>
            </a:r>
          </a:p>
          <a:p>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User\Pictures\2011-05-14\690.JPG"/>
          <p:cNvPicPr>
            <a:picLocks noGrp="1" noChangeAspect="1" noChangeArrowheads="1"/>
          </p:cNvPicPr>
          <p:nvPr>
            <p:ph idx="1"/>
          </p:nvPr>
        </p:nvPicPr>
        <p:blipFill>
          <a:blip r:embed="rId2" cstate="print"/>
          <a:srcRect/>
          <a:stretch>
            <a:fillRect/>
          </a:stretch>
        </p:blipFill>
        <p:spPr bwMode="auto">
          <a:xfrm rot="5400000">
            <a:off x="-358791" y="1230999"/>
            <a:ext cx="6034617" cy="4525963"/>
          </a:xfrm>
          <a:prstGeom prst="rect">
            <a:avLst/>
          </a:prstGeom>
          <a:noFill/>
        </p:spPr>
      </p:pic>
      <p:pic>
        <p:nvPicPr>
          <p:cNvPr id="25604" name="Picture 4" descr="C:\Users\User\Pictures\2011-05-14\691.JPG"/>
          <p:cNvPicPr>
            <a:picLocks noChangeAspect="1" noChangeArrowheads="1"/>
          </p:cNvPicPr>
          <p:nvPr/>
        </p:nvPicPr>
        <p:blipFill>
          <a:blip r:embed="rId3" cstate="print"/>
          <a:srcRect/>
          <a:stretch>
            <a:fillRect/>
          </a:stretch>
        </p:blipFill>
        <p:spPr bwMode="auto">
          <a:xfrm>
            <a:off x="4764020" y="3429000"/>
            <a:ext cx="4128459" cy="309634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498178"/>
          </a:xfrm>
        </p:spPr>
        <p:txBody>
          <a:bodyPr>
            <a:normAutofit/>
          </a:bodyPr>
          <a:lstStyle/>
          <a:p>
            <a:r>
              <a:rPr kumimoji="1" lang="en-US" altLang="ja-JP" b="1" i="1" dirty="0" smtClean="0"/>
              <a:t>Washington Post</a:t>
            </a:r>
            <a:br>
              <a:rPr kumimoji="1" lang="en-US" altLang="ja-JP" b="1" i="1" dirty="0" smtClean="0"/>
            </a:br>
            <a:r>
              <a:rPr kumimoji="1" lang="en-US" altLang="ja-JP" b="1" i="1" dirty="0" smtClean="0"/>
              <a:t>                                         </a:t>
            </a:r>
            <a:r>
              <a:rPr lang="en-US" altLang="ja-JP" b="1" i="1" dirty="0" smtClean="0"/>
              <a:t> </a:t>
            </a:r>
            <a:r>
              <a:rPr lang="en-US" altLang="ja-JP" sz="3600" b="1" i="1" dirty="0" smtClean="0"/>
              <a:t>March 28</a:t>
            </a:r>
            <a:endParaRPr kumimoji="1" lang="ja-JP" altLang="en-US" sz="3600" b="1" i="1" dirty="0"/>
          </a:p>
        </p:txBody>
      </p:sp>
      <p:pic>
        <p:nvPicPr>
          <p:cNvPr id="5" name="Picture 2" descr="C:\Users\User\Pictures\2011-05-14\694.JPG"/>
          <p:cNvPicPr>
            <a:picLocks noGrp="1" noChangeAspect="1" noChangeArrowheads="1"/>
          </p:cNvPicPr>
          <p:nvPr>
            <p:ph sz="half" idx="1"/>
          </p:nvPr>
        </p:nvPicPr>
        <p:blipFill>
          <a:blip r:embed="rId2" cstate="print"/>
          <a:srcRect/>
          <a:stretch>
            <a:fillRect/>
          </a:stretch>
        </p:blipFill>
        <p:spPr bwMode="auto">
          <a:xfrm rot="5400000">
            <a:off x="-187797" y="1598067"/>
            <a:ext cx="5328594" cy="4525963"/>
          </a:xfrm>
          <a:prstGeom prst="rect">
            <a:avLst/>
          </a:prstGeom>
          <a:noFill/>
        </p:spPr>
      </p:pic>
      <p:pic>
        <p:nvPicPr>
          <p:cNvPr id="6" name="Picture 4" descr="C:\Users\User\Pictures\2011-05-14\695.JPG"/>
          <p:cNvPicPr>
            <a:picLocks noGrp="1" noChangeAspect="1" noChangeArrowheads="1"/>
          </p:cNvPicPr>
          <p:nvPr>
            <p:ph sz="half" idx="2"/>
          </p:nvPr>
        </p:nvPicPr>
        <p:blipFill>
          <a:blip r:embed="rId3" cstate="print"/>
          <a:srcRect/>
          <a:stretch>
            <a:fillRect/>
          </a:stretch>
        </p:blipFill>
        <p:spPr bwMode="auto">
          <a:xfrm>
            <a:off x="4788024" y="3212976"/>
            <a:ext cx="4156885" cy="311766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pic>
        <p:nvPicPr>
          <p:cNvPr id="63490" name="Picture 2" descr="D:\DSC01958.jpg"/>
          <p:cNvPicPr>
            <a:picLocks noChangeAspect="1" noChangeArrowheads="1"/>
          </p:cNvPicPr>
          <p:nvPr/>
        </p:nvPicPr>
        <p:blipFill>
          <a:blip r:embed="rId2" cstate="print"/>
          <a:srcRect/>
          <a:stretch>
            <a:fillRect/>
          </a:stretch>
        </p:blipFill>
        <p:spPr bwMode="auto">
          <a:xfrm>
            <a:off x="-396552"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User\Pictures\2011-05-03\249.JPG"/>
          <p:cNvPicPr>
            <a:picLocks noChangeAspect="1" noChangeArrowheads="1"/>
          </p:cNvPicPr>
          <p:nvPr/>
        </p:nvPicPr>
        <p:blipFill>
          <a:blip r:embed="rId2" cstate="print"/>
          <a:srcRect/>
          <a:stretch>
            <a:fillRect/>
          </a:stretch>
        </p:blipFill>
        <p:spPr bwMode="auto">
          <a:xfrm>
            <a:off x="755576" y="884717"/>
            <a:ext cx="8136905" cy="542460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611560" y="620688"/>
          <a:ext cx="8206877" cy="5472608"/>
        </p:xfrm>
        <a:graphic>
          <a:graphicData uri="http://schemas.openxmlformats.org/presentationml/2006/ole">
            <p:oleObj spid="_x0000_s62466" name="ビットマップ イメージ" r:id="rId3" imgW="6857143" imgH="4571429" progId="PBrush">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Recent Major Earthquakes </a:t>
            </a:r>
            <a:endParaRPr kumimoji="1" lang="ja-JP" altLang="en-US" dirty="0"/>
          </a:p>
        </p:txBody>
      </p:sp>
      <p:sp>
        <p:nvSpPr>
          <p:cNvPr id="3" name="コンテンツ プレースホルダ 2"/>
          <p:cNvSpPr>
            <a:spLocks noGrp="1"/>
          </p:cNvSpPr>
          <p:nvPr>
            <p:ph idx="1"/>
          </p:nvPr>
        </p:nvSpPr>
        <p:spPr>
          <a:xfrm>
            <a:off x="251520" y="1916832"/>
            <a:ext cx="8568952" cy="4392488"/>
          </a:xfrm>
        </p:spPr>
        <p:txBody>
          <a:bodyPr>
            <a:normAutofit fontScale="77500" lnSpcReduction="20000"/>
          </a:bodyPr>
          <a:lstStyle/>
          <a:p>
            <a:pPr lvl="8">
              <a:buNone/>
            </a:pPr>
            <a:r>
              <a:rPr lang="en-US" altLang="ja-JP" sz="3000" dirty="0" smtClean="0"/>
              <a:t>                     </a:t>
            </a:r>
            <a:r>
              <a:rPr kumimoji="1" lang="en-US" altLang="ja-JP" sz="3000" dirty="0" smtClean="0"/>
              <a:t>Magnitude     Dead/Missing</a:t>
            </a:r>
          </a:p>
          <a:p>
            <a:pPr>
              <a:buNone/>
            </a:pPr>
            <a:endParaRPr kumimoji="1" lang="en-US" altLang="ja-JP" sz="4200" dirty="0" smtClean="0"/>
          </a:p>
          <a:p>
            <a:pPr>
              <a:buNone/>
            </a:pPr>
            <a:r>
              <a:rPr kumimoji="1" lang="en-US" altLang="ja-JP" sz="4200" dirty="0" smtClean="0"/>
              <a:t>‘</a:t>
            </a:r>
            <a:r>
              <a:rPr kumimoji="1" lang="en-US" altLang="ja-JP" sz="4600" dirty="0" smtClean="0"/>
              <a:t>04  Dec.  Indian Ocean             9.0      220,000</a:t>
            </a:r>
          </a:p>
          <a:p>
            <a:pPr>
              <a:buNone/>
            </a:pPr>
            <a:r>
              <a:rPr lang="en-US" altLang="ja-JP" sz="4600" dirty="0" smtClean="0"/>
              <a:t>‘08  May    </a:t>
            </a:r>
            <a:r>
              <a:rPr lang="en-US" altLang="ja-JP" sz="4600" dirty="0" err="1" smtClean="0"/>
              <a:t>Wenchuan</a:t>
            </a:r>
            <a:r>
              <a:rPr lang="en-US" altLang="ja-JP" sz="4600" dirty="0" smtClean="0"/>
              <a:t>/China    8.0        87,000</a:t>
            </a:r>
          </a:p>
          <a:p>
            <a:pPr marL="514350" indent="-514350">
              <a:buNone/>
            </a:pPr>
            <a:r>
              <a:rPr lang="en-US" altLang="ja-JP" sz="4600" dirty="0" smtClean="0"/>
              <a:t>‘10 Jan.     Haiti                            7.1      220,000</a:t>
            </a:r>
          </a:p>
          <a:p>
            <a:pPr marL="514350" indent="-514350">
              <a:buNone/>
            </a:pPr>
            <a:r>
              <a:rPr lang="en-US" altLang="ja-JP" sz="4600" dirty="0" smtClean="0"/>
              <a:t>‘11 Feb.   New Zealand              6.1              240</a:t>
            </a:r>
          </a:p>
          <a:p>
            <a:pPr marL="514350" indent="-514350">
              <a:buNone/>
            </a:pPr>
            <a:r>
              <a:rPr lang="en-US" altLang="ja-JP" sz="4600" dirty="0" smtClean="0">
                <a:solidFill>
                  <a:srgbClr val="0070C0"/>
                </a:solidFill>
              </a:rPr>
              <a:t>‘11 Mar.   East Japan                  9.0        25,000</a:t>
            </a:r>
          </a:p>
          <a:p>
            <a:endParaRPr kumimoji="1" lang="en-US" altLang="ja-JP" sz="2800" dirty="0" smtClean="0"/>
          </a:p>
          <a:p>
            <a:pPr>
              <a:buNone/>
            </a:pPr>
            <a:r>
              <a:rPr lang="en-US" altLang="ja-JP" dirty="0" smtClean="0"/>
              <a:t>      </a:t>
            </a:r>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z="5300" dirty="0" smtClean="0"/>
              <a:t>911 / 311</a:t>
            </a:r>
            <a:r>
              <a:rPr kumimoji="1" lang="en-US" altLang="ja-JP" dirty="0" smtClean="0"/>
              <a:t/>
            </a:r>
            <a:br>
              <a:rPr kumimoji="1" lang="en-US" altLang="ja-JP" dirty="0" smtClean="0"/>
            </a:br>
            <a:r>
              <a:rPr lang="en-US" altLang="ja-JP" dirty="0" smtClean="0"/>
              <a:t>How </a:t>
            </a:r>
            <a:r>
              <a:rPr lang="en-US" altLang="ja-JP" dirty="0" smtClean="0">
                <a:solidFill>
                  <a:srgbClr val="FF0000"/>
                </a:solidFill>
              </a:rPr>
              <a:t>live</a:t>
            </a:r>
            <a:r>
              <a:rPr lang="en-US" altLang="ja-JP" dirty="0" smtClean="0"/>
              <a:t> images can impact audience</a:t>
            </a:r>
            <a:endParaRPr kumimoji="1" lang="ja-JP" altLang="en-US" dirty="0"/>
          </a:p>
        </p:txBody>
      </p:sp>
      <p:sp>
        <p:nvSpPr>
          <p:cNvPr id="3" name="テキスト プレースホルダ 2"/>
          <p:cNvSpPr>
            <a:spLocks noGrp="1"/>
          </p:cNvSpPr>
          <p:nvPr>
            <p:ph type="body" sz="half" idx="1"/>
          </p:nvPr>
        </p:nvSpPr>
        <p:spPr/>
        <p:txBody>
          <a:bodyPr/>
          <a:lstStyle/>
          <a:p>
            <a:r>
              <a:rPr lang="ja-JP" altLang="en-US" dirty="0" smtClean="0"/>
              <a:t/>
            </a:r>
            <a:br>
              <a:rPr lang="ja-JP" altLang="en-US" dirty="0" smtClean="0"/>
            </a:br>
            <a:r>
              <a:rPr lang="ja-JP" altLang="en-US" dirty="0" smtClean="0"/>
              <a:t> </a:t>
            </a:r>
            <a:br>
              <a:rPr lang="ja-JP" altLang="en-US" dirty="0" smtClean="0"/>
            </a:br>
            <a:endParaRPr kumimoji="1" lang="ja-JP" altLang="en-US" dirty="0"/>
          </a:p>
        </p:txBody>
      </p:sp>
      <p:sp>
        <p:nvSpPr>
          <p:cNvPr id="4" name="コンテンツ プレースホルダ 3"/>
          <p:cNvSpPr>
            <a:spLocks noGrp="1"/>
          </p:cNvSpPr>
          <p:nvPr>
            <p:ph sz="half" idx="2"/>
          </p:nvPr>
        </p:nvSpPr>
        <p:spPr/>
        <p:txBody>
          <a:bodyPr/>
          <a:lstStyle/>
          <a:p>
            <a:r>
              <a:rPr lang="ja-JP" altLang="en-US" dirty="0" smtClean="0"/>
              <a:t/>
            </a:r>
            <a:br>
              <a:rPr lang="ja-JP" altLang="en-US" dirty="0" smtClean="0"/>
            </a:br>
            <a:endParaRPr kumimoji="1" lang="ja-JP" altLang="en-US" dirty="0"/>
          </a:p>
        </p:txBody>
      </p:sp>
      <p:pic>
        <p:nvPicPr>
          <p:cNvPr id="3074" name="Picture 2" descr="C:\Users\User\Pictures\911WTC.jpg"/>
          <p:cNvPicPr>
            <a:picLocks noChangeAspect="1" noChangeArrowheads="1"/>
          </p:cNvPicPr>
          <p:nvPr/>
        </p:nvPicPr>
        <p:blipFill>
          <a:blip r:embed="rId2" cstate="print"/>
          <a:srcRect/>
          <a:stretch>
            <a:fillRect/>
          </a:stretch>
        </p:blipFill>
        <p:spPr bwMode="auto">
          <a:xfrm>
            <a:off x="395536" y="1628800"/>
            <a:ext cx="3600401" cy="4824536"/>
          </a:xfrm>
          <a:prstGeom prst="rect">
            <a:avLst/>
          </a:prstGeom>
          <a:noFill/>
        </p:spPr>
      </p:pic>
      <p:pic>
        <p:nvPicPr>
          <p:cNvPr id="3075" name="Picture 3" descr="C:\Users\User\Pictures\2011-05-14\690.JPG"/>
          <p:cNvPicPr>
            <a:picLocks noChangeAspect="1" noChangeArrowheads="1"/>
          </p:cNvPicPr>
          <p:nvPr/>
        </p:nvPicPr>
        <p:blipFill>
          <a:blip r:embed="rId3" cstate="print"/>
          <a:srcRect/>
          <a:stretch>
            <a:fillRect/>
          </a:stretch>
        </p:blipFill>
        <p:spPr bwMode="auto">
          <a:xfrm rot="5400000">
            <a:off x="4019938" y="2252869"/>
            <a:ext cx="4992555" cy="374441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578298"/>
          </a:xfrm>
        </p:spPr>
        <p:txBody>
          <a:bodyPr/>
          <a:lstStyle/>
          <a:p>
            <a:r>
              <a:rPr kumimoji="1" lang="en-US" altLang="ja-JP" dirty="0" smtClean="0"/>
              <a:t/>
            </a:r>
            <a:br>
              <a:rPr kumimoji="1" lang="en-US" altLang="ja-JP" dirty="0" smtClean="0"/>
            </a:br>
            <a:endParaRPr kumimoji="1" lang="ja-JP" altLang="en-US" dirty="0"/>
          </a:p>
        </p:txBody>
      </p:sp>
      <p:sp>
        <p:nvSpPr>
          <p:cNvPr id="3" name="テキスト プレースホルダ 2"/>
          <p:cNvSpPr>
            <a:spLocks noGrp="1"/>
          </p:cNvSpPr>
          <p:nvPr>
            <p:ph type="body" sz="half" idx="1"/>
          </p:nvPr>
        </p:nvSpPr>
        <p:spPr>
          <a:xfrm>
            <a:off x="467544" y="1268760"/>
            <a:ext cx="4038600" cy="4929411"/>
          </a:xfrm>
        </p:spPr>
        <p:txBody>
          <a:bodyPr>
            <a:normAutofit fontScale="92500" lnSpcReduction="10000"/>
          </a:bodyPr>
          <a:lstStyle/>
          <a:p>
            <a:pPr>
              <a:buNone/>
            </a:pPr>
            <a:r>
              <a:rPr lang="en-US" altLang="ja-JP" dirty="0" smtClean="0"/>
              <a:t>            </a:t>
            </a:r>
            <a:r>
              <a:rPr lang="en-US" altLang="ja-JP" sz="4400" dirty="0" smtClean="0"/>
              <a:t>         </a:t>
            </a:r>
            <a:r>
              <a:rPr lang="en-US" altLang="ja-JP" sz="4400" b="1" dirty="0" smtClean="0"/>
              <a:t>9 11</a:t>
            </a:r>
          </a:p>
          <a:p>
            <a:pPr>
              <a:buNone/>
            </a:pPr>
            <a:r>
              <a:rPr kumimoji="1" lang="en-US" altLang="ja-JP" sz="4400" b="1" dirty="0" smtClean="0">
                <a:solidFill>
                  <a:srgbClr val="FF0000"/>
                </a:solidFill>
              </a:rPr>
              <a:t>   Fear      Hatred</a:t>
            </a:r>
          </a:p>
          <a:p>
            <a:pPr>
              <a:buNone/>
            </a:pPr>
            <a:r>
              <a:rPr lang="ja-JP" altLang="en-US" sz="4400" b="1" dirty="0" smtClean="0"/>
              <a:t>　　　　　　</a:t>
            </a:r>
            <a:endParaRPr lang="en-US" altLang="ja-JP" sz="4400" b="1" dirty="0" smtClean="0"/>
          </a:p>
          <a:p>
            <a:pPr>
              <a:buNone/>
            </a:pPr>
            <a:endParaRPr lang="en-US" altLang="ja-JP" sz="4400" b="1" dirty="0" smtClean="0"/>
          </a:p>
          <a:p>
            <a:pPr>
              <a:buNone/>
            </a:pPr>
            <a:r>
              <a:rPr lang="en-US" altLang="ja-JP" sz="4400" b="1" dirty="0" smtClean="0"/>
              <a:t>   War against             Terror</a:t>
            </a:r>
          </a:p>
          <a:p>
            <a:pPr>
              <a:buNone/>
            </a:pPr>
            <a:r>
              <a:rPr lang="en-US" altLang="ja-JP" sz="4400" b="1" dirty="0" smtClean="0"/>
              <a:t>(Afghan, Iraq)</a:t>
            </a:r>
          </a:p>
        </p:txBody>
      </p:sp>
      <p:sp>
        <p:nvSpPr>
          <p:cNvPr id="4" name="コンテンツ プレースホルダ 3"/>
          <p:cNvSpPr>
            <a:spLocks noGrp="1"/>
          </p:cNvSpPr>
          <p:nvPr>
            <p:ph sz="half" idx="2"/>
          </p:nvPr>
        </p:nvSpPr>
        <p:spPr>
          <a:xfrm>
            <a:off x="4644008" y="1340768"/>
            <a:ext cx="4172272" cy="4637111"/>
          </a:xfrm>
        </p:spPr>
        <p:txBody>
          <a:bodyPr>
            <a:normAutofit fontScale="85000" lnSpcReduction="20000"/>
          </a:bodyPr>
          <a:lstStyle/>
          <a:p>
            <a:pPr>
              <a:buNone/>
            </a:pPr>
            <a:r>
              <a:rPr kumimoji="1" lang="en-US" altLang="ja-JP" sz="4400" b="1" dirty="0" smtClean="0"/>
              <a:t> </a:t>
            </a:r>
            <a:r>
              <a:rPr kumimoji="1" lang="en-US" altLang="ja-JP" sz="4700" b="1" dirty="0" smtClean="0"/>
              <a:t>3 11</a:t>
            </a:r>
          </a:p>
          <a:p>
            <a:pPr>
              <a:buNone/>
            </a:pPr>
            <a:r>
              <a:rPr lang="en-US" altLang="ja-JP" sz="4400" b="1" dirty="0" smtClean="0">
                <a:solidFill>
                  <a:srgbClr val="FF0000"/>
                </a:solidFill>
              </a:rPr>
              <a:t>Power of nature</a:t>
            </a:r>
          </a:p>
          <a:p>
            <a:pPr>
              <a:buNone/>
            </a:pPr>
            <a:r>
              <a:rPr kumimoji="1" lang="en-US" altLang="ja-JP" sz="4400" b="1" dirty="0" smtClean="0">
                <a:solidFill>
                  <a:srgbClr val="FF0000"/>
                </a:solidFill>
              </a:rPr>
              <a:t>  Fate  </a:t>
            </a:r>
          </a:p>
          <a:p>
            <a:pPr>
              <a:buNone/>
            </a:pPr>
            <a:endParaRPr lang="en-US" altLang="ja-JP" sz="4400" b="1" dirty="0"/>
          </a:p>
          <a:p>
            <a:pPr>
              <a:buNone/>
            </a:pPr>
            <a:r>
              <a:rPr lang="en-US" altLang="ja-JP" sz="4400" b="1" dirty="0" smtClean="0"/>
              <a:t>Sympathy, beyond boarder</a:t>
            </a:r>
          </a:p>
          <a:p>
            <a:pPr>
              <a:buNone/>
            </a:pPr>
            <a:r>
              <a:rPr lang="en-US" altLang="ja-JP" sz="4400" b="1" dirty="0" smtClean="0"/>
              <a:t>(Sense of Global Community)</a:t>
            </a:r>
          </a:p>
          <a:p>
            <a:pPr>
              <a:buNone/>
            </a:pPr>
            <a:endParaRPr lang="en-US" altLang="ja-JP" sz="4400" b="1" dirty="0" smtClean="0"/>
          </a:p>
        </p:txBody>
      </p:sp>
      <p:sp>
        <p:nvSpPr>
          <p:cNvPr id="9" name="環状矢印 8"/>
          <p:cNvSpPr/>
          <p:nvPr/>
        </p:nvSpPr>
        <p:spPr>
          <a:xfrm>
            <a:off x="3131840" y="404664"/>
            <a:ext cx="2088232" cy="1728192"/>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下矢印 9"/>
          <p:cNvSpPr/>
          <p:nvPr/>
        </p:nvSpPr>
        <p:spPr>
          <a:xfrm>
            <a:off x="1907704" y="270892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6228184" y="270892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Preparedness for broadcasters</a:t>
            </a:r>
            <a:endParaRPr kumimoji="1" lang="ja-JP" altLang="en-US" dirty="0"/>
          </a:p>
        </p:txBody>
      </p:sp>
      <p:sp>
        <p:nvSpPr>
          <p:cNvPr id="3" name="コンテンツ プレースホルダ 2"/>
          <p:cNvSpPr>
            <a:spLocks noGrp="1"/>
          </p:cNvSpPr>
          <p:nvPr>
            <p:ph sz="half" idx="1"/>
          </p:nvPr>
        </p:nvSpPr>
        <p:spPr/>
        <p:txBody>
          <a:bodyPr>
            <a:normAutofit/>
          </a:bodyPr>
          <a:lstStyle/>
          <a:p>
            <a:pPr>
              <a:lnSpc>
                <a:spcPct val="90000"/>
              </a:lnSpc>
              <a:buFont typeface="Wingdings" pitchFamily="2" charset="2"/>
              <a:buNone/>
            </a:pPr>
            <a:r>
              <a:rPr lang="en-US" altLang="ja-JP" sz="3600" b="1" i="1" dirty="0" smtClean="0"/>
              <a:t>Earthquake  tsunami</a:t>
            </a:r>
          </a:p>
          <a:p>
            <a:pPr>
              <a:lnSpc>
                <a:spcPct val="90000"/>
              </a:lnSpc>
              <a:buFont typeface="Wingdings" pitchFamily="2" charset="2"/>
              <a:buNone/>
            </a:pPr>
            <a:r>
              <a:rPr lang="en-US" altLang="ja-JP" sz="3600" b="1" i="1" dirty="0" smtClean="0"/>
              <a:t>torrential rain  (floods, landslide) typhoons</a:t>
            </a:r>
          </a:p>
          <a:p>
            <a:pPr>
              <a:lnSpc>
                <a:spcPct val="90000"/>
              </a:lnSpc>
              <a:buFont typeface="Wingdings" pitchFamily="2" charset="2"/>
              <a:buNone/>
            </a:pPr>
            <a:r>
              <a:rPr lang="en-US" altLang="ja-JP" sz="3600" b="1" i="1" dirty="0" smtClean="0"/>
              <a:t>volcanic eruptions </a:t>
            </a:r>
          </a:p>
          <a:p>
            <a:pPr>
              <a:lnSpc>
                <a:spcPct val="90000"/>
              </a:lnSpc>
              <a:buFont typeface="Wingdings" pitchFamily="2" charset="2"/>
              <a:buNone/>
            </a:pPr>
            <a:r>
              <a:rPr lang="en-US" altLang="ja-JP" sz="3600" b="1" i="1" dirty="0" smtClean="0"/>
              <a:t>glacial  lakes …</a:t>
            </a:r>
          </a:p>
          <a:p>
            <a:endParaRPr kumimoji="1" lang="ja-JP" altLang="en-US" dirty="0"/>
          </a:p>
        </p:txBody>
      </p:sp>
      <p:sp>
        <p:nvSpPr>
          <p:cNvPr id="4" name="コンテンツ プレースホルダ 3"/>
          <p:cNvSpPr>
            <a:spLocks noGrp="1"/>
          </p:cNvSpPr>
          <p:nvPr>
            <p:ph sz="half" idx="2"/>
          </p:nvPr>
        </p:nvSpPr>
        <p:spPr/>
        <p:txBody>
          <a:bodyPr>
            <a:normAutofit/>
          </a:bodyPr>
          <a:lstStyle/>
          <a:p>
            <a:pPr>
              <a:buNone/>
            </a:pPr>
            <a:r>
              <a:rPr kumimoji="1" lang="en-US" altLang="ja-JP" sz="3600" b="1" i="1" dirty="0" smtClean="0"/>
              <a:t>Terrorism</a:t>
            </a:r>
          </a:p>
          <a:p>
            <a:pPr>
              <a:buNone/>
            </a:pPr>
            <a:r>
              <a:rPr lang="en-US" altLang="ja-JP" sz="3600" b="1" i="1" dirty="0" smtClean="0"/>
              <a:t>    accidents</a:t>
            </a:r>
          </a:p>
          <a:p>
            <a:pPr>
              <a:buNone/>
            </a:pPr>
            <a:r>
              <a:rPr lang="en-US" altLang="ja-JP" sz="3600" b="1" i="1" dirty="0" smtClean="0"/>
              <a:t>Social uprising</a:t>
            </a:r>
          </a:p>
          <a:p>
            <a:pPr>
              <a:buNone/>
            </a:pPr>
            <a:r>
              <a:rPr lang="en-US" altLang="ja-JP" sz="3600" b="1" i="1" dirty="0" smtClean="0"/>
              <a:t> (ex. Jasmine revolution)</a:t>
            </a:r>
          </a:p>
          <a:p>
            <a:pPr>
              <a:buNone/>
            </a:pPr>
            <a:endParaRPr kumimoji="1" lang="en-US" altLang="ja-JP" sz="3600" i="1" dirty="0" smtClean="0"/>
          </a:p>
          <a:p>
            <a:pPr>
              <a:buNone/>
            </a:pPr>
            <a:endParaRPr kumimoji="1" lang="en-US" altLang="ja-JP" dirty="0" smtClean="0"/>
          </a:p>
          <a:p>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412777"/>
            <a:ext cx="7846640" cy="1368151"/>
          </a:xfrm>
        </p:spPr>
        <p:txBody>
          <a:bodyPr/>
          <a:lstStyle/>
          <a:p>
            <a:r>
              <a:rPr kumimoji="1" lang="en-US" altLang="ja-JP" b="1" dirty="0" smtClean="0"/>
              <a:t>Broadcasting and Disasters </a:t>
            </a:r>
            <a:endParaRPr kumimoji="1" lang="ja-JP" altLang="en-US" b="1" dirty="0"/>
          </a:p>
        </p:txBody>
      </p:sp>
      <p:sp>
        <p:nvSpPr>
          <p:cNvPr id="3" name="サブタイトル 2"/>
          <p:cNvSpPr>
            <a:spLocks noGrp="1"/>
          </p:cNvSpPr>
          <p:nvPr>
            <p:ph type="subTitle" idx="1"/>
          </p:nvPr>
        </p:nvSpPr>
        <p:spPr>
          <a:xfrm>
            <a:off x="827584" y="3140968"/>
            <a:ext cx="7272808" cy="3168352"/>
          </a:xfrm>
        </p:spPr>
        <p:txBody>
          <a:bodyPr>
            <a:normAutofit fontScale="85000" lnSpcReduction="20000"/>
          </a:bodyPr>
          <a:lstStyle/>
          <a:p>
            <a:r>
              <a:rPr kumimoji="1" lang="en-US" altLang="ja-JP" sz="6200" dirty="0" smtClean="0">
                <a:solidFill>
                  <a:srgbClr val="C00000"/>
                </a:solidFill>
              </a:rPr>
              <a:t>Impact of Images that might change the course of History</a:t>
            </a:r>
          </a:p>
          <a:p>
            <a:endParaRPr lang="en-US" altLang="ja-JP" sz="3600" dirty="0" smtClean="0">
              <a:solidFill>
                <a:srgbClr val="C00000"/>
              </a:solidFill>
            </a:endParaRPr>
          </a:p>
          <a:p>
            <a:r>
              <a:rPr kumimoji="1" lang="en-US" altLang="ja-JP" sz="3600" dirty="0" smtClean="0">
                <a:solidFill>
                  <a:schemeClr val="tx1"/>
                </a:solidFill>
              </a:rPr>
              <a:t>Toshiyuki Sato (NHK-Japan)</a:t>
            </a:r>
            <a:endParaRPr kumimoji="1" lang="ja-JP" altLang="en-US" sz="36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778098"/>
          </a:xfrm>
        </p:spPr>
        <p:txBody>
          <a:bodyPr/>
          <a:lstStyle/>
          <a:p>
            <a:r>
              <a:rPr kumimoji="1" lang="en-US" altLang="ja-JP" dirty="0" smtClean="0"/>
              <a:t>Sendai </a:t>
            </a:r>
            <a:r>
              <a:rPr kumimoji="1" lang="en-US" altLang="ja-JP" sz="3200" dirty="0" smtClean="0"/>
              <a:t>(April)</a:t>
            </a:r>
            <a:endParaRPr kumimoji="1" lang="ja-JP" altLang="en-US" sz="3200" dirty="0"/>
          </a:p>
        </p:txBody>
      </p:sp>
      <p:pic>
        <p:nvPicPr>
          <p:cNvPr id="23554" name="Picture 2" descr="C:\Users\User\Pictures\2011-05-03\275.JPG"/>
          <p:cNvPicPr>
            <a:picLocks noGrp="1" noChangeAspect="1" noChangeArrowheads="1"/>
          </p:cNvPicPr>
          <p:nvPr>
            <p:ph idx="1"/>
          </p:nvPr>
        </p:nvPicPr>
        <p:blipFill>
          <a:blip r:embed="rId2" cstate="print"/>
          <a:srcRect/>
          <a:stretch>
            <a:fillRect/>
          </a:stretch>
        </p:blipFill>
        <p:spPr bwMode="auto">
          <a:xfrm>
            <a:off x="464343" y="1124745"/>
            <a:ext cx="8140105" cy="54267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Fukushima Nuclear Power Plant</a:t>
            </a:r>
            <a:endParaRPr kumimoji="1" lang="ja-JP" altLang="en-US" dirty="0"/>
          </a:p>
        </p:txBody>
      </p:sp>
      <p:sp>
        <p:nvSpPr>
          <p:cNvPr id="4" name="コンテンツ プレースホルダ 3"/>
          <p:cNvSpPr>
            <a:spLocks noGrp="1"/>
          </p:cNvSpPr>
          <p:nvPr>
            <p:ph sz="half" idx="2"/>
          </p:nvPr>
        </p:nvSpPr>
        <p:spPr/>
        <p:txBody>
          <a:bodyPr/>
          <a:lstStyle/>
          <a:p>
            <a:endParaRPr kumimoji="1" lang="ja-JP" altLang="en-US" dirty="0"/>
          </a:p>
        </p:txBody>
      </p:sp>
      <p:pic>
        <p:nvPicPr>
          <p:cNvPr id="5" name="コンテンツ プレースホルダ 4" descr="http://gigazine.jp/img/2011/04/18/tepco_en_photos_for_press/110411_1f_4.jpg"/>
          <p:cNvPicPr>
            <a:picLocks noGrp="1"/>
          </p:cNvPicPr>
          <p:nvPr>
            <p:ph sz="half" idx="1"/>
          </p:nvPr>
        </p:nvPicPr>
        <p:blipFill>
          <a:blip r:embed="rId2" cstate="print"/>
          <a:srcRect/>
          <a:stretch>
            <a:fillRect/>
          </a:stretch>
        </p:blipFill>
        <p:spPr bwMode="auto">
          <a:xfrm>
            <a:off x="539552" y="1628800"/>
            <a:ext cx="8208912" cy="453650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After the Tsunami left </a:t>
            </a:r>
            <a:endParaRPr kumimoji="1" lang="ja-JP" altLang="en-US" dirty="0"/>
          </a:p>
        </p:txBody>
      </p:sp>
      <p:pic>
        <p:nvPicPr>
          <p:cNvPr id="64514" name="Picture 2" descr="C:\Users\User\Pictures\被災地.jpg"/>
          <p:cNvPicPr>
            <a:picLocks noChangeAspect="1" noChangeArrowheads="1"/>
          </p:cNvPicPr>
          <p:nvPr/>
        </p:nvPicPr>
        <p:blipFill>
          <a:blip r:embed="rId2" cstate="print"/>
          <a:srcRect/>
          <a:stretch>
            <a:fillRect/>
          </a:stretch>
        </p:blipFill>
        <p:spPr bwMode="auto">
          <a:xfrm>
            <a:off x="755576" y="1700808"/>
            <a:ext cx="7992888" cy="4496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Safe are Japanese food…</a:t>
            </a:r>
            <a:endParaRPr kumimoji="1" lang="ja-JP" altLang="en-US" dirty="0"/>
          </a:p>
        </p:txBody>
      </p:sp>
      <p:pic>
        <p:nvPicPr>
          <p:cNvPr id="78850" name="Picture 2" descr="【日韓首脳会談】語らぬ菅首相"/>
          <p:cNvPicPr>
            <a:picLocks noChangeAspect="1" noChangeArrowheads="1"/>
          </p:cNvPicPr>
          <p:nvPr/>
        </p:nvPicPr>
        <p:blipFill>
          <a:blip r:embed="rId2" cstate="print"/>
          <a:srcRect/>
          <a:stretch>
            <a:fillRect/>
          </a:stretch>
        </p:blipFill>
        <p:spPr bwMode="auto">
          <a:xfrm>
            <a:off x="1403648" y="1340768"/>
            <a:ext cx="7056784" cy="528474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DSC0195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91264" cy="994122"/>
          </a:xfrm>
        </p:spPr>
        <p:txBody>
          <a:bodyPr>
            <a:normAutofit/>
          </a:bodyPr>
          <a:lstStyle/>
          <a:p>
            <a:r>
              <a:rPr lang="en-US" altLang="ja-JP" sz="4000" dirty="0" err="1" smtClean="0">
                <a:solidFill>
                  <a:schemeClr val="bg1"/>
                </a:solidFill>
                <a:latin typeface="Times New Roman" charset="0"/>
              </a:rPr>
              <a:t>rrr</a:t>
            </a:r>
            <a:endParaRPr lang="en-US" altLang="ja-JP" sz="4000" dirty="0">
              <a:solidFill>
                <a:schemeClr val="bg1"/>
              </a:solidFill>
              <a:latin typeface="Times New Roman" charset="0"/>
            </a:endParaRPr>
          </a:p>
        </p:txBody>
      </p:sp>
      <p:grpSp>
        <p:nvGrpSpPr>
          <p:cNvPr id="2" name="Group 21"/>
          <p:cNvGrpSpPr>
            <a:grpSpLocks/>
          </p:cNvGrpSpPr>
          <p:nvPr/>
        </p:nvGrpSpPr>
        <p:grpSpPr bwMode="auto">
          <a:xfrm>
            <a:off x="323529" y="1484784"/>
            <a:ext cx="8424936" cy="5112568"/>
            <a:chOff x="0" y="1049"/>
            <a:chExt cx="5919" cy="3271"/>
          </a:xfrm>
        </p:grpSpPr>
        <p:pic>
          <p:nvPicPr>
            <p:cNvPr id="22537" name="Picture 9"/>
            <p:cNvPicPr>
              <a:picLocks noChangeAspect="1" noChangeArrowheads="1"/>
            </p:cNvPicPr>
            <p:nvPr/>
          </p:nvPicPr>
          <p:blipFill>
            <a:blip r:embed="rId3" cstate="print"/>
            <a:srcRect l="5363" t="24704" r="18196" b="29178"/>
            <a:stretch>
              <a:fillRect/>
            </a:stretch>
          </p:blipFill>
          <p:spPr bwMode="auto">
            <a:xfrm>
              <a:off x="0" y="1049"/>
              <a:ext cx="5919" cy="3271"/>
            </a:xfrm>
            <a:prstGeom prst="rect">
              <a:avLst/>
            </a:prstGeom>
            <a:noFill/>
            <a:ln>
              <a:noFill/>
            </a:ln>
            <a:effectLst/>
          </p:spPr>
        </p:pic>
        <p:sp>
          <p:nvSpPr>
            <p:cNvPr id="22538" name="Text Box 10"/>
            <p:cNvSpPr txBox="1">
              <a:spLocks noChangeArrowheads="1"/>
            </p:cNvSpPr>
            <p:nvPr/>
          </p:nvSpPr>
          <p:spPr bwMode="auto">
            <a:xfrm>
              <a:off x="521" y="1706"/>
              <a:ext cx="1542" cy="524"/>
            </a:xfrm>
            <a:prstGeom prst="rect">
              <a:avLst/>
            </a:prstGeom>
            <a:solidFill>
              <a:schemeClr val="bg1"/>
            </a:solidFill>
            <a:ln w="38100">
              <a:solidFill>
                <a:srgbClr val="FF0000"/>
              </a:solidFill>
              <a:miter lim="800000"/>
              <a:headEnd/>
              <a:tailEnd/>
            </a:ln>
            <a:effectLst/>
          </p:spPr>
          <p:txBody>
            <a:bodyPr>
              <a:spAutoFit/>
            </a:bodyPr>
            <a:lstStyle/>
            <a:p>
              <a:pPr>
                <a:spcBef>
                  <a:spcPct val="50000"/>
                </a:spcBef>
              </a:pPr>
              <a:r>
                <a:rPr lang="en-US" altLang="ja-JP" sz="2400" b="0">
                  <a:solidFill>
                    <a:srgbClr val="FF0000"/>
                  </a:solidFill>
                </a:rPr>
                <a:t>14</a:t>
              </a:r>
              <a:r>
                <a:rPr lang="ja-JP" altLang="en-US" sz="2400" b="0">
                  <a:solidFill>
                    <a:srgbClr val="FF0000"/>
                  </a:solidFill>
                </a:rPr>
                <a:t>：</a:t>
              </a:r>
              <a:r>
                <a:rPr lang="en-US" altLang="ja-JP" sz="2400" b="0">
                  <a:solidFill>
                    <a:srgbClr val="FF0000"/>
                  </a:solidFill>
                </a:rPr>
                <a:t>46 NHK starts broadcast</a:t>
              </a:r>
            </a:p>
          </p:txBody>
        </p:sp>
        <p:pic>
          <p:nvPicPr>
            <p:cNvPr id="22539" name="Picture 11"/>
            <p:cNvPicPr>
              <a:picLocks noChangeAspect="1" noChangeArrowheads="1"/>
            </p:cNvPicPr>
            <p:nvPr/>
          </p:nvPicPr>
          <p:blipFill>
            <a:blip r:embed="rId3" cstate="print"/>
            <a:srcRect l="5363" t="24704" r="18196" b="29178"/>
            <a:stretch>
              <a:fillRect/>
            </a:stretch>
          </p:blipFill>
          <p:spPr bwMode="auto">
            <a:xfrm>
              <a:off x="0" y="1049"/>
              <a:ext cx="5919" cy="3271"/>
            </a:xfrm>
            <a:prstGeom prst="rect">
              <a:avLst/>
            </a:prstGeom>
            <a:noFill/>
            <a:ln w="9525">
              <a:noFill/>
              <a:miter lim="800000"/>
              <a:headEnd/>
              <a:tailEnd/>
            </a:ln>
          </p:spPr>
        </p:pic>
        <p:sp>
          <p:nvSpPr>
            <p:cNvPr id="22540" name="Text Box 12"/>
            <p:cNvSpPr txBox="1">
              <a:spLocks noChangeArrowheads="1"/>
            </p:cNvSpPr>
            <p:nvPr/>
          </p:nvSpPr>
          <p:spPr bwMode="auto">
            <a:xfrm>
              <a:off x="521" y="1797"/>
              <a:ext cx="1951" cy="599"/>
            </a:xfrm>
            <a:prstGeom prst="rect">
              <a:avLst/>
            </a:prstGeom>
            <a:solidFill>
              <a:schemeClr val="bg1"/>
            </a:solidFill>
            <a:ln w="38100">
              <a:solidFill>
                <a:srgbClr val="FF0000"/>
              </a:solidFill>
              <a:miter lim="800000"/>
              <a:headEnd/>
              <a:tailEnd/>
            </a:ln>
            <a:effectLst/>
          </p:spPr>
          <p:txBody>
            <a:bodyPr>
              <a:spAutoFit/>
            </a:bodyPr>
            <a:lstStyle/>
            <a:p>
              <a:pPr>
                <a:spcBef>
                  <a:spcPct val="50000"/>
                </a:spcBef>
              </a:pPr>
              <a:r>
                <a:rPr lang="en-US" altLang="ja-JP" sz="2800" b="0">
                  <a:solidFill>
                    <a:srgbClr val="FF0000"/>
                  </a:solidFill>
                </a:rPr>
                <a:t>14</a:t>
              </a:r>
              <a:r>
                <a:rPr lang="ja-JP" altLang="en-US" sz="2800" b="0">
                  <a:solidFill>
                    <a:srgbClr val="FF0000"/>
                  </a:solidFill>
                </a:rPr>
                <a:t>：</a:t>
              </a:r>
              <a:r>
                <a:rPr lang="en-US" altLang="ja-JP" sz="2800" b="0">
                  <a:solidFill>
                    <a:srgbClr val="FF0000"/>
                  </a:solidFill>
                </a:rPr>
                <a:t>46: NHK starts broadcasts.</a:t>
              </a:r>
            </a:p>
          </p:txBody>
        </p:sp>
        <p:sp>
          <p:nvSpPr>
            <p:cNvPr id="22543" name="Text Box 15"/>
            <p:cNvSpPr txBox="1">
              <a:spLocks noChangeArrowheads="1"/>
            </p:cNvSpPr>
            <p:nvPr/>
          </p:nvSpPr>
          <p:spPr bwMode="auto">
            <a:xfrm>
              <a:off x="2971" y="1444"/>
              <a:ext cx="2358" cy="339"/>
            </a:xfrm>
            <a:prstGeom prst="rect">
              <a:avLst/>
            </a:prstGeom>
            <a:solidFill>
              <a:schemeClr val="bg1"/>
            </a:solidFill>
            <a:ln w="38100">
              <a:solidFill>
                <a:srgbClr val="FF0000"/>
              </a:solidFill>
              <a:miter lim="800000"/>
              <a:headEnd/>
              <a:tailEnd/>
            </a:ln>
            <a:effectLst/>
          </p:spPr>
          <p:txBody>
            <a:bodyPr>
              <a:spAutoFit/>
            </a:bodyPr>
            <a:lstStyle/>
            <a:p>
              <a:pPr algn="ctr">
                <a:spcBef>
                  <a:spcPct val="50000"/>
                </a:spcBef>
              </a:pPr>
              <a:r>
                <a:rPr lang="en-US" altLang="ja-JP" sz="2800" b="0">
                  <a:solidFill>
                    <a:srgbClr val="FF0000"/>
                  </a:solidFill>
                </a:rPr>
                <a:t>Red line is NHK.</a:t>
              </a:r>
            </a:p>
          </p:txBody>
        </p:sp>
        <p:sp>
          <p:nvSpPr>
            <p:cNvPr id="22544" name="Text Box 16"/>
            <p:cNvSpPr txBox="1">
              <a:spLocks noChangeArrowheads="1"/>
            </p:cNvSpPr>
            <p:nvPr/>
          </p:nvSpPr>
          <p:spPr bwMode="auto">
            <a:xfrm>
              <a:off x="0" y="1071"/>
              <a:ext cx="5919" cy="223"/>
            </a:xfrm>
            <a:prstGeom prst="rect">
              <a:avLst/>
            </a:prstGeom>
            <a:solidFill>
              <a:schemeClr val="bg1"/>
            </a:solidFill>
            <a:ln w="9525">
              <a:noFill/>
              <a:miter lim="800000"/>
              <a:headEnd/>
              <a:tailEnd/>
            </a:ln>
            <a:effectLst/>
          </p:spPr>
          <p:txBody>
            <a:bodyPr>
              <a:spAutoFit/>
            </a:bodyPr>
            <a:lstStyle/>
            <a:p>
              <a:pPr>
                <a:spcBef>
                  <a:spcPct val="50000"/>
                </a:spcBef>
              </a:pPr>
              <a:r>
                <a:rPr lang="en-US" altLang="ja-JP" dirty="0"/>
                <a:t>March 11</a:t>
              </a:r>
              <a:r>
                <a:rPr lang="en-US" altLang="ja-JP" baseline="30000" dirty="0"/>
                <a:t>th</a:t>
              </a:r>
              <a:r>
                <a:rPr lang="en-US" altLang="ja-JP" dirty="0"/>
                <a:t> 13:00-21:00                                                               From Video Research</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kumimoji="1" lang="en-US" altLang="ja-JP" dirty="0" smtClean="0"/>
              <a:t>Which agency people turn to at emergency</a:t>
            </a:r>
            <a:r>
              <a:rPr kumimoji="1" lang="ja-JP" altLang="en-US" dirty="0" smtClean="0"/>
              <a:t>？</a:t>
            </a:r>
            <a:r>
              <a:rPr lang="en-US" altLang="ja-JP" dirty="0" smtClean="0"/>
              <a:t>         </a:t>
            </a:r>
            <a:r>
              <a:rPr lang="ja-JP" altLang="en-US" sz="2700" dirty="0" smtClean="0"/>
              <a:t>（</a:t>
            </a:r>
            <a:r>
              <a:rPr lang="en-US" altLang="ja-JP" sz="2700" dirty="0" smtClean="0"/>
              <a:t>Nomura Institute, March 19,20)</a:t>
            </a:r>
            <a:endParaRPr kumimoji="1" lang="ja-JP" altLang="en-US" sz="2700" dirty="0"/>
          </a:p>
        </p:txBody>
      </p:sp>
      <p:sp>
        <p:nvSpPr>
          <p:cNvPr id="6" name="コンテンツ プレースホルダ 5"/>
          <p:cNvSpPr>
            <a:spLocks noGrp="1"/>
          </p:cNvSpPr>
          <p:nvPr>
            <p:ph idx="1"/>
          </p:nvPr>
        </p:nvSpPr>
        <p:spPr>
          <a:xfrm>
            <a:off x="457200" y="1988840"/>
            <a:ext cx="8229600" cy="4137323"/>
          </a:xfrm>
        </p:spPr>
        <p:txBody>
          <a:bodyPr>
            <a:normAutofit lnSpcReduction="10000"/>
          </a:bodyPr>
          <a:lstStyle/>
          <a:p>
            <a:pPr marL="514350" indent="-514350">
              <a:buAutoNum type="arabicParenR"/>
            </a:pPr>
            <a:r>
              <a:rPr kumimoji="1" lang="ja-JP" altLang="en-US" sz="4000" dirty="0" smtClean="0">
                <a:solidFill>
                  <a:srgbClr val="0070C0"/>
                </a:solidFill>
              </a:rPr>
              <a:t>　　</a:t>
            </a:r>
            <a:r>
              <a:rPr kumimoji="1" lang="en-US" altLang="ja-JP" sz="4000" dirty="0" smtClean="0">
                <a:solidFill>
                  <a:srgbClr val="0070C0"/>
                </a:solidFill>
              </a:rPr>
              <a:t>NHK TV			   </a:t>
            </a:r>
            <a:r>
              <a:rPr lang="en-US" altLang="ja-JP" sz="4000" dirty="0" smtClean="0">
                <a:solidFill>
                  <a:srgbClr val="0070C0"/>
                </a:solidFill>
              </a:rPr>
              <a:t>80.5</a:t>
            </a:r>
            <a:r>
              <a:rPr kumimoji="1" lang="ja-JP" altLang="en-US" sz="4000" dirty="0" smtClean="0">
                <a:solidFill>
                  <a:srgbClr val="0070C0"/>
                </a:solidFill>
              </a:rPr>
              <a:t>％</a:t>
            </a:r>
            <a:endParaRPr kumimoji="1" lang="en-US" altLang="ja-JP" sz="4000" dirty="0" smtClean="0">
              <a:solidFill>
                <a:srgbClr val="0070C0"/>
              </a:solidFill>
            </a:endParaRPr>
          </a:p>
          <a:p>
            <a:pPr marL="514350" indent="-514350">
              <a:buAutoNum type="arabicParenR"/>
            </a:pPr>
            <a:r>
              <a:rPr kumimoji="1" lang="en-US" altLang="ja-JP" sz="4000" dirty="0" smtClean="0"/>
              <a:t>	 Commercial TV               56.9</a:t>
            </a:r>
          </a:p>
          <a:p>
            <a:pPr marL="514350" indent="-514350">
              <a:buAutoNum type="arabicParenR"/>
            </a:pPr>
            <a:r>
              <a:rPr lang="en-US" altLang="ja-JP" sz="4000" dirty="0" smtClean="0"/>
              <a:t>     Portal Site		           43.2</a:t>
            </a:r>
            <a:r>
              <a:rPr kumimoji="1" lang="en-US" altLang="ja-JP" sz="4000" dirty="0" smtClean="0"/>
              <a:t>	</a:t>
            </a:r>
          </a:p>
          <a:p>
            <a:pPr marL="514350" indent="-514350">
              <a:buAutoNum type="arabicParenR"/>
            </a:pPr>
            <a:r>
              <a:rPr lang="en-US" altLang="ja-JP" sz="4000" dirty="0" smtClean="0"/>
              <a:t>  </a:t>
            </a:r>
            <a:r>
              <a:rPr kumimoji="1" lang="en-US" altLang="ja-JP" sz="4000" dirty="0" smtClean="0"/>
              <a:t>	News Papers                    36.3</a:t>
            </a:r>
          </a:p>
          <a:p>
            <a:pPr marL="514350" indent="-514350">
              <a:buNone/>
            </a:pPr>
            <a:r>
              <a:rPr lang="en-US" altLang="ja-JP" sz="4000" dirty="0" smtClean="0"/>
              <a:t>					…</a:t>
            </a:r>
          </a:p>
          <a:p>
            <a:pPr marL="514350" indent="-514350">
              <a:buNone/>
            </a:pPr>
            <a:r>
              <a:rPr lang="en-US" altLang="ja-JP" sz="4000" dirty="0" smtClean="0"/>
              <a:t>7</a:t>
            </a:r>
            <a:r>
              <a:rPr kumimoji="1" lang="en-US" altLang="ja-JP" sz="4000" dirty="0" smtClean="0"/>
              <a:t>) Social  Networking</a:t>
            </a:r>
            <a:r>
              <a:rPr lang="en-US" altLang="ja-JP" sz="4000" dirty="0" smtClean="0"/>
              <a:t> </a:t>
            </a:r>
            <a:r>
              <a:rPr kumimoji="1" lang="en-US" altLang="ja-JP" sz="4000" dirty="0" smtClean="0"/>
              <a:t>Service</a:t>
            </a:r>
            <a:r>
              <a:rPr lang="en-US" altLang="ja-JP" sz="4000" dirty="0" smtClean="0"/>
              <a:t>  8.3</a:t>
            </a:r>
            <a:endParaRPr kumimoji="1" lang="en-US" altLang="ja-JP" sz="4000" dirty="0" smtClean="0"/>
          </a:p>
          <a:p>
            <a:pPr marL="514350" indent="-514350">
              <a:buAutoNum type="arabicParenR"/>
            </a:pP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706</Words>
  <Application>Microsoft Office PowerPoint</Application>
  <PresentationFormat>画面に合わせる (4:3)</PresentationFormat>
  <Paragraphs>193</Paragraphs>
  <Slides>29</Slides>
  <Notes>4</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29</vt:i4>
      </vt:variant>
    </vt:vector>
  </HeadingPairs>
  <TitlesOfParts>
    <vt:vector size="32" baseType="lpstr">
      <vt:lpstr>Office テーマ</vt:lpstr>
      <vt:lpstr>Artwork</vt:lpstr>
      <vt:lpstr>ビットマップ イメージ</vt:lpstr>
      <vt:lpstr>Broadcasting and Disasters </vt:lpstr>
      <vt:lpstr>Great East Japan Earthquake        March 11,2011</vt:lpstr>
      <vt:lpstr>Sendai (April)</vt:lpstr>
      <vt:lpstr>Fukushima Nuclear Power Plant</vt:lpstr>
      <vt:lpstr>After the Tsunami left </vt:lpstr>
      <vt:lpstr>Safe are Japanese food…</vt:lpstr>
      <vt:lpstr>スライド 7</vt:lpstr>
      <vt:lpstr>rrr</vt:lpstr>
      <vt:lpstr>Which agency people turn to at emergency？         （Nomura Institute, March 19,20)</vt:lpstr>
      <vt:lpstr>スライド 10</vt:lpstr>
      <vt:lpstr>スライド 11</vt:lpstr>
      <vt:lpstr>Two Waves of Quakes</vt:lpstr>
      <vt:lpstr>How waves travel. (If you are 80Km away from epicenter…)</vt:lpstr>
      <vt:lpstr>How  quake waves travel. (If you are 80Km away from epicenter…)</vt:lpstr>
      <vt:lpstr>If Seismographs are located close to epicenter, …</vt:lpstr>
      <vt:lpstr>It is also linked to…</vt:lpstr>
      <vt:lpstr>スライド 17</vt:lpstr>
      <vt:lpstr>Great Earthquakes in Japan</vt:lpstr>
      <vt:lpstr>NHK World TV also responded…</vt:lpstr>
      <vt:lpstr>スライド 20</vt:lpstr>
      <vt:lpstr>Washington Post                                           March 28</vt:lpstr>
      <vt:lpstr>スライド 22</vt:lpstr>
      <vt:lpstr>スライド 23</vt:lpstr>
      <vt:lpstr>スライド 24</vt:lpstr>
      <vt:lpstr>Recent Major Earthquakes </vt:lpstr>
      <vt:lpstr>911 / 311 How live images can impact audience</vt:lpstr>
      <vt:lpstr> </vt:lpstr>
      <vt:lpstr>Preparedness for broadcasters</vt:lpstr>
      <vt:lpstr>Broadcasting and Disasters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ishii.r-fq</dc:creator>
  <cp:lastModifiedBy>編成局</cp:lastModifiedBy>
  <cp:revision>82</cp:revision>
  <dcterms:created xsi:type="dcterms:W3CDTF">2011-05-12T08:37:16Z</dcterms:created>
  <dcterms:modified xsi:type="dcterms:W3CDTF">2011-05-25T01:59:56Z</dcterms:modified>
</cp:coreProperties>
</file>